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56" r:id="rId2"/>
    <p:sldId id="604" r:id="rId3"/>
    <p:sldId id="692" r:id="rId4"/>
    <p:sldId id="678" r:id="rId5"/>
    <p:sldId id="679" r:id="rId6"/>
    <p:sldId id="606" r:id="rId7"/>
    <p:sldId id="696" r:id="rId8"/>
    <p:sldId id="703" r:id="rId9"/>
    <p:sldId id="680" r:id="rId10"/>
    <p:sldId id="685" r:id="rId11"/>
    <p:sldId id="605" r:id="rId12"/>
    <p:sldId id="681" r:id="rId13"/>
    <p:sldId id="682" r:id="rId14"/>
    <p:sldId id="704" r:id="rId15"/>
    <p:sldId id="686" r:id="rId16"/>
    <p:sldId id="687" r:id="rId17"/>
    <p:sldId id="689" r:id="rId18"/>
    <p:sldId id="690" r:id="rId19"/>
    <p:sldId id="688" r:id="rId20"/>
    <p:sldId id="691" r:id="rId21"/>
    <p:sldId id="683" r:id="rId22"/>
    <p:sldId id="697" r:id="rId23"/>
    <p:sldId id="693" r:id="rId24"/>
    <p:sldId id="613" r:id="rId25"/>
    <p:sldId id="705" r:id="rId26"/>
    <p:sldId id="694" r:id="rId27"/>
    <p:sldId id="706" r:id="rId28"/>
    <p:sldId id="707" r:id="rId29"/>
    <p:sldId id="708" r:id="rId30"/>
    <p:sldId id="684" r:id="rId31"/>
    <p:sldId id="710" r:id="rId32"/>
    <p:sldId id="695" r:id="rId33"/>
    <p:sldId id="700" r:id="rId34"/>
    <p:sldId id="711" r:id="rId35"/>
    <p:sldId id="702" r:id="rId36"/>
    <p:sldId id="699" r:id="rId37"/>
    <p:sldId id="698" r:id="rId38"/>
    <p:sldId id="712" r:id="rId39"/>
    <p:sldId id="701" r:id="rId40"/>
    <p:sldId id="316" r:id="rId41"/>
    <p:sldId id="569" r:id="rId42"/>
    <p:sldId id="561" r:id="rId43"/>
    <p:sldId id="570" r:id="rId44"/>
    <p:sldId id="562" r:id="rId45"/>
    <p:sldId id="564" r:id="rId46"/>
    <p:sldId id="394" r:id="rId47"/>
    <p:sldId id="563" r:id="rId48"/>
    <p:sldId id="565" r:id="rId49"/>
    <p:sldId id="566" r:id="rId50"/>
    <p:sldId id="567" r:id="rId51"/>
    <p:sldId id="572" r:id="rId52"/>
    <p:sldId id="573" r:id="rId53"/>
    <p:sldId id="574" r:id="rId54"/>
    <p:sldId id="568" r:id="rId55"/>
    <p:sldId id="571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06"/>
    <p:restoredTop sz="97617"/>
  </p:normalViewPr>
  <p:slideViewPr>
    <p:cSldViewPr snapToGrid="0" snapToObjects="1">
      <p:cViewPr varScale="1">
        <p:scale>
          <a:sx n="131" d="100"/>
          <a:sy n="131" d="100"/>
        </p:scale>
        <p:origin x="872" y="184"/>
      </p:cViewPr>
      <p:guideLst>
        <p:guide orient="horz" pos="2424"/>
        <p:guide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45D4BB-C412-2E4B-9EDF-7192BB55DF9F}" type="datetimeFigureOut">
              <a:rPr lang="en-US" smtClean="0"/>
              <a:pPr/>
              <a:t>3/15/23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7E26E-6141-854C-8D8C-D812CC839D4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476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talk about history.</a:t>
            </a:r>
          </a:p>
          <a:p>
            <a:endParaRPr lang="en-US" dirty="0"/>
          </a:p>
          <a:p>
            <a:r>
              <a:rPr lang="en-US" dirty="0"/>
              <a:t>California State Railroad Museum – 1976 - docents worked on original steam engines.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7E26E-6141-854C-8D8C-D812CC839D4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7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D7E26E-6141-854C-8D8C-D812CC839D4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4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E5B05-68FD-2C4F-8750-9E0690CEC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470AE-65A4-4A4D-92E9-5FB173DD2B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E3D25-CA32-3546-B211-0FA45E1D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2148A-1A48-FE47-8363-BFFEB9E07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CEAE1-AE4C-3B40-9164-97AF14917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2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F645D-EDE6-3946-BB11-5F377D755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558F36-3695-4E48-9423-C4CCFA491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238996"/>
            <a:ext cx="10515600" cy="483129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73CF7-19B4-8D48-9DFC-DDD295F0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33B15-81A0-5848-B881-AFDA7468A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78402-E746-6A40-B7EF-E9F70F61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064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9D173B-DD3B-A346-BDF7-87ACD3F767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EC63DF-B61D-A348-B9FC-7573F9AAA8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6A704-911F-9B48-B58F-851E08B787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5B21E-8CCE-7E42-9108-7C687A9CF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A4832-59C5-0343-913A-CBBA5114F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08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B138-0814-5C46-A170-43283814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3E5A-5DF7-A04B-92D8-E0857DCF7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10515600" cy="483129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63E14-94CD-3D43-8961-C301361023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03C0A-8889-8D4E-B816-C7A7EEE2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DD6DB-BD57-1E4E-B959-EB19E12B7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843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C13F-A412-3340-A369-2D43DCDCA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C3288-9671-C34A-8C3A-A58D178E7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5BED2-E97A-C241-B796-8765D21541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04F1D-94E4-3F45-B231-547D43E53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D8013-2C40-A14A-A71A-42AAE5D3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241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C90E-F403-D148-B911-B2C8447AE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86"/>
            <a:ext cx="10515600" cy="12594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151F0-173B-9F49-8FF6-A03DEBBAD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72047"/>
            <a:ext cx="5177010" cy="4886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F44801-EA02-4947-8BB4-BA2962971A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272047"/>
            <a:ext cx="5181600" cy="48863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453BB-97C2-4640-896F-37F7605FFB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D13FE-8C46-8343-ABE7-CB1F264C2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F1B09-F2DB-C041-BDC9-EA974F53D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757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7BD5C-06DF-5B46-A0AB-120B8F48C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16039"/>
            <a:ext cx="5157787" cy="512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74CC9-6C91-074D-969B-E96A7EA641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50836"/>
            <a:ext cx="5157787" cy="41595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995CA6-EBA4-BA43-9E0D-8F01D6C42D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16038"/>
            <a:ext cx="5183188" cy="512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FEEB3D-B112-924C-823E-8D5BF87EA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50834"/>
            <a:ext cx="5183188" cy="41595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1CAAB9C9-8075-3241-8B08-009302888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70A6981E-194C-D54B-BE12-41BEBF75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E9BC8EF-0B65-2E49-A34C-6C885BC5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7A148-1E78-5C4A-A511-6A35F58241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59FF794C-22F1-454B-89A6-6B4545AD6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061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7ED8-D9C2-E340-A92A-71BACA555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32D2F-E5EE-DB46-B811-4E15E9757D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68D39F-3BAE-C148-BF2C-5A2DE1CFA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573D07-4E79-0E43-AE11-E89C6D24C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35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AEA5B9-CACD-654E-B4D2-91A1ED39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F847C9-C68C-CD43-AAB9-543BCA22D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5314D0-7E87-1240-8DAC-70E4075F8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26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9B85A-4F21-0C44-85D3-412DB23E3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B6A6B-EBBD-F748-A5C0-D7C58493B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C003C-63F5-FD4C-BA02-132FD51E9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3E925-9A93-BF49-AC7D-1B29CD9FF7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0B580-602A-DB49-91DD-BE7F8FEB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7E5CB-2CE8-6148-B98E-55F2656EA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19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24A23-C616-A143-A5AD-FC3A53F9E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0DC069-14F8-BF45-8B30-17F729AA0D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A2E4B-DA96-5741-8271-30E30C6E8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227B2E-786F-2B4F-9062-53F7F7C437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90DC6A-5864-A843-9858-FF584807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F9263-CE05-614D-AB32-493E089B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FF2910-D1F1-314D-A8F2-476646A55A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56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27B67D-DDF3-5D44-B48B-14789A0CB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3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F5CF4-7422-8442-9B08-8A6E47132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5E9624A-52AF-0A4F-B052-04AFBDA07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CMPE 220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CA2F16-F291-3F4B-B5B6-C0E32E5FA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7A148-1E78-5C4A-A511-6A35F58241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0DF9066-E00C-6044-A626-415119B1A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38997"/>
            <a:ext cx="10515600" cy="4937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580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BBA5-C2E5-4A4A-A34B-877E980C01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CMPE 220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C50224-2061-9749-8AA9-98B136FEE0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6997" y="3602038"/>
            <a:ext cx="10232021" cy="1655762"/>
          </a:xfrm>
        </p:spPr>
        <p:txBody>
          <a:bodyPr>
            <a:normAutofit/>
          </a:bodyPr>
          <a:lstStyle/>
          <a:p>
            <a:r>
              <a:rPr lang="en-US" sz="3600" dirty="0"/>
              <a:t>Class 14</a:t>
            </a:r>
          </a:p>
          <a:p>
            <a:r>
              <a:rPr lang="en-US" sz="3600" dirty="0"/>
              <a:t> Servers (and client/server applications)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035AA-3678-3049-8C72-F7FCE7D0E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F8456-47C2-8C47-9E12-61B8C61B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153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CF94-F458-1844-9A43-D11CC984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47190-8E8C-2844-9FA6-F72633807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Internet of Things </a:t>
            </a:r>
            <a:r>
              <a:rPr lang="en-US" dirty="0"/>
              <a:t>(IoT) describes the network of physical objects—“things”—that are embedded with sensors, software, and other technologies for the purpose of connecting and exchanging data with other devices and systems </a:t>
            </a:r>
            <a:r>
              <a:rPr lang="en-US" i="1" dirty="0"/>
              <a:t>over the internet</a:t>
            </a:r>
            <a:r>
              <a:rPr lang="en-US" dirty="0"/>
              <a:t>. </a:t>
            </a:r>
          </a:p>
          <a:p>
            <a:r>
              <a:rPr lang="en-US" dirty="0"/>
              <a:t>These devices range from ordinary household objects to sophisticated industrial tools. </a:t>
            </a:r>
          </a:p>
          <a:p>
            <a:r>
              <a:rPr lang="en-US" dirty="0"/>
              <a:t>There are an estimated 10 billion devices connected to the Internet today.</a:t>
            </a:r>
          </a:p>
          <a:p>
            <a:r>
              <a:rPr lang="en-US" dirty="0"/>
              <a:t>A primary reason for IP v6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A1A29-D0F5-B04B-8D94-42F302DFD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D93FA-885A-434D-AC6E-9F1DC5EB8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939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0340C-5A35-BD43-80BE-FBAB3DB29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0C19A-7E6A-2448-A934-D1E16C402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61187"/>
            <a:ext cx="10515600" cy="3194359"/>
          </a:xfrm>
          <a:ln w="38100"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Different Hardware Architecture &amp; System Characteristics</a:t>
            </a:r>
          </a:p>
          <a:p>
            <a:pPr marL="0" indent="0" algn="ctr">
              <a:buNone/>
            </a:pPr>
            <a:r>
              <a:rPr lang="en-US" dirty="0"/>
              <a:t>Different Development Tools</a:t>
            </a:r>
          </a:p>
          <a:p>
            <a:pPr marL="0" indent="0" algn="ctr">
              <a:buNone/>
            </a:pPr>
            <a:r>
              <a:rPr lang="en-US" dirty="0"/>
              <a:t>Difference Operating Systems</a:t>
            </a:r>
          </a:p>
          <a:p>
            <a:pPr marL="0" indent="0" algn="ctr">
              <a:buNone/>
            </a:pPr>
            <a:r>
              <a:rPr lang="en-US" dirty="0"/>
              <a:t>Different System Software Services (Servers)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4025B-9BC7-BF41-AFFA-3E04E7E3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A7ADF-981B-A844-BBDE-C45BA4B0A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1B05487-3430-EA45-9197-C056F61A703D}"/>
              </a:ext>
            </a:extLst>
          </p:cNvPr>
          <p:cNvSpPr txBox="1">
            <a:spLocks/>
          </p:cNvSpPr>
          <p:nvPr/>
        </p:nvSpPr>
        <p:spPr>
          <a:xfrm>
            <a:off x="838200" y="1356852"/>
            <a:ext cx="5252884" cy="1504335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800" u="sng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u="sng" dirty="0"/>
              <a:t>”Traditional” Computers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General Purpose (GP)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B6ED328-6614-1949-9256-C213816DC6E7}"/>
              </a:ext>
            </a:extLst>
          </p:cNvPr>
          <p:cNvSpPr txBox="1">
            <a:spLocks/>
          </p:cNvSpPr>
          <p:nvPr/>
        </p:nvSpPr>
        <p:spPr>
          <a:xfrm>
            <a:off x="6091084" y="1356852"/>
            <a:ext cx="5262716" cy="150446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sz="800" u="sng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u="sng" dirty="0"/>
              <a:t>Embedded Systems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Dedicated (Single Purpose)</a:t>
            </a:r>
          </a:p>
        </p:txBody>
      </p:sp>
    </p:spTree>
    <p:extLst>
      <p:ext uri="{BB962C8B-B14F-4D97-AF65-F5344CB8AC3E}">
        <p14:creationId xmlns:p14="http://schemas.microsoft.com/office/powerpoint/2010/main" val="3167489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A9B89-AADF-D443-89B4-E7BD925DD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Different Architecture / System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D97F7-0792-994F-8407-9112D7EF5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Specialized Processors</a:t>
            </a:r>
          </a:p>
          <a:p>
            <a:pPr lvl="1"/>
            <a:r>
              <a:rPr lang="en-US" dirty="0"/>
              <a:t>Cheap (mass produced, limited processing power)</a:t>
            </a:r>
          </a:p>
          <a:p>
            <a:pPr lvl="1"/>
            <a:r>
              <a:rPr lang="en-US" dirty="0"/>
              <a:t>Small (simple architecture)</a:t>
            </a:r>
          </a:p>
          <a:p>
            <a:pPr lvl="1"/>
            <a:r>
              <a:rPr lang="en-US" dirty="0"/>
              <a:t>Low power consumption, low heat radiation (slow)</a:t>
            </a:r>
          </a:p>
          <a:p>
            <a:r>
              <a:rPr lang="en-US" dirty="0"/>
              <a:t>Limited memory</a:t>
            </a:r>
          </a:p>
          <a:p>
            <a:pPr lvl="1"/>
            <a:r>
              <a:rPr lang="en-US" dirty="0"/>
              <a:t>No Memory Management Unit (MMU)</a:t>
            </a:r>
          </a:p>
          <a:p>
            <a:r>
              <a:rPr lang="en-US" dirty="0"/>
              <a:t>No Disk</a:t>
            </a:r>
          </a:p>
          <a:p>
            <a:pPr lvl="1"/>
            <a:r>
              <a:rPr lang="en-US" dirty="0"/>
              <a:t>OS and Application are loaded from ROM/EPROM (non-volatile memory)</a:t>
            </a:r>
          </a:p>
          <a:p>
            <a:r>
              <a:rPr lang="en-US" dirty="0"/>
              <a:t>No “traditional” I/O devices</a:t>
            </a:r>
          </a:p>
          <a:p>
            <a:pPr lvl="1"/>
            <a:r>
              <a:rPr lang="en-US" dirty="0"/>
              <a:t>No terminal, card reader, printer</a:t>
            </a:r>
          </a:p>
          <a:p>
            <a:pPr lvl="1"/>
            <a:r>
              <a:rPr lang="en-US" dirty="0"/>
              <a:t>Specialized I/O devices:  sensors &amp; controllers (A-to-D and D-to-A)</a:t>
            </a:r>
          </a:p>
          <a:p>
            <a:pPr lvl="1"/>
            <a:r>
              <a:rPr lang="en-US" dirty="0"/>
              <a:t>May have network capabilities (IoT)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78F5A-CB15-9840-AFDE-AE6B1D7AF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AC5ED3-07AC-894A-88C3-342448A08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748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095D8-F388-1246-A942-A768ADD10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02B48-1DF6-FC4B-B106-FE113867F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Cross Development</a:t>
            </a:r>
          </a:p>
          <a:p>
            <a:r>
              <a:rPr lang="en-US" dirty="0"/>
              <a:t>Cross-Compiler – Runs on a General Purpose (GP) computer; generates assembly code for an embedded computer </a:t>
            </a:r>
          </a:p>
          <a:p>
            <a:r>
              <a:rPr lang="en-US" dirty="0"/>
              <a:t>Cross-Assembler – Runs on a GP computer, assembles source code for an embedded computer; emits binary object code for that computer</a:t>
            </a:r>
          </a:p>
          <a:p>
            <a:r>
              <a:rPr lang="en-US" dirty="0"/>
              <a:t>Cross-Linker – Runs on a GP computer; links object files for an embedded computer</a:t>
            </a:r>
          </a:p>
          <a:p>
            <a:r>
              <a:rPr lang="en-US" dirty="0"/>
              <a:t>Absolute Loader – Runs on </a:t>
            </a:r>
            <a:r>
              <a:rPr lang="en-US" u="sng" dirty="0"/>
              <a:t>embedded computer</a:t>
            </a:r>
            <a:r>
              <a:rPr lang="en-US" dirty="0"/>
              <a:t>; loads binary code that was built on a GP computer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CBD39D-369A-F942-85D9-F18583DB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0FD0E1-A81F-424C-91A1-9B00C6BD9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976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9DDF6A1C-806E-FE45-976E-4F03930834F9}"/>
              </a:ext>
            </a:extLst>
          </p:cNvPr>
          <p:cNvSpPr txBox="1"/>
          <p:nvPr/>
        </p:nvSpPr>
        <p:spPr>
          <a:xfrm>
            <a:off x="9725555" y="1530971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48B42E-5C20-BA49-AE7B-0044089E49C2}"/>
              </a:ext>
            </a:extLst>
          </p:cNvPr>
          <p:cNvSpPr txBox="1"/>
          <p:nvPr/>
        </p:nvSpPr>
        <p:spPr>
          <a:xfrm>
            <a:off x="5369456" y="1527885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7FE22C-DC92-AB45-90BE-D59DF23B5C9E}"/>
              </a:ext>
            </a:extLst>
          </p:cNvPr>
          <p:cNvSpPr txBox="1"/>
          <p:nvPr/>
        </p:nvSpPr>
        <p:spPr>
          <a:xfrm>
            <a:off x="927100" y="1515185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FF5798-3299-DE48-8871-CA6A3824A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Embedded System 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FDC89-F25B-5E45-A413-97664DD6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9054F-0CFE-434D-A390-61CC4927D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8677A4-3283-3A4C-9804-B6BAEEB40A99}"/>
              </a:ext>
            </a:extLst>
          </p:cNvPr>
          <p:cNvSpPr txBox="1"/>
          <p:nvPr/>
        </p:nvSpPr>
        <p:spPr>
          <a:xfrm>
            <a:off x="8382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 Level Language Source Code </a:t>
            </a:r>
            <a:br>
              <a:rPr lang="en-US" dirty="0"/>
            </a:br>
            <a:r>
              <a:rPr lang="en-US" dirty="0"/>
              <a:t>(e.g. C++)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EBD30B4-E48B-6543-9240-446EEFB8FE58}"/>
              </a:ext>
            </a:extLst>
          </p:cNvPr>
          <p:cNvCxnSpPr/>
          <p:nvPr/>
        </p:nvCxnSpPr>
        <p:spPr>
          <a:xfrm>
            <a:off x="27432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69983DA-337D-3C48-8EAD-CB2C8D285D70}"/>
              </a:ext>
            </a:extLst>
          </p:cNvPr>
          <p:cNvSpPr/>
          <p:nvPr/>
        </p:nvSpPr>
        <p:spPr>
          <a:xfrm>
            <a:off x="3289300" y="1412246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958C2-B695-6344-8124-EADE949D856E}"/>
              </a:ext>
            </a:extLst>
          </p:cNvPr>
          <p:cNvSpPr txBox="1"/>
          <p:nvPr/>
        </p:nvSpPr>
        <p:spPr>
          <a:xfrm>
            <a:off x="3342006" y="1652738"/>
            <a:ext cx="10502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Cross</a:t>
            </a:r>
            <a:br>
              <a:rPr lang="en-US" b="1" dirty="0"/>
            </a:br>
            <a:r>
              <a:rPr lang="en-US" b="1" dirty="0"/>
              <a:t>Compiler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C97541-31D6-DD44-AC0E-E62737A01EC0}"/>
              </a:ext>
            </a:extLst>
          </p:cNvPr>
          <p:cNvCxnSpPr/>
          <p:nvPr/>
        </p:nvCxnSpPr>
        <p:spPr>
          <a:xfrm>
            <a:off x="46863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100009C-ED8F-2843-9B44-B547365DBC4E}"/>
              </a:ext>
            </a:extLst>
          </p:cNvPr>
          <p:cNvSpPr txBox="1"/>
          <p:nvPr/>
        </p:nvSpPr>
        <p:spPr>
          <a:xfrm>
            <a:off x="52578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EmSys</a:t>
            </a:r>
            <a:endParaRPr lang="en-US" dirty="0"/>
          </a:p>
          <a:p>
            <a:pPr algn="ctr"/>
            <a:r>
              <a:rPr lang="en-US" dirty="0"/>
              <a:t>Assembly Language Source Code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612356-C72F-DB4D-A7AA-1AEB7FDB21C7}"/>
              </a:ext>
            </a:extLst>
          </p:cNvPr>
          <p:cNvCxnSpPr/>
          <p:nvPr/>
        </p:nvCxnSpPr>
        <p:spPr>
          <a:xfrm>
            <a:off x="71882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ADA97B3-116A-1841-927F-44398298D086}"/>
              </a:ext>
            </a:extLst>
          </p:cNvPr>
          <p:cNvSpPr/>
          <p:nvPr/>
        </p:nvSpPr>
        <p:spPr>
          <a:xfrm>
            <a:off x="7747000" y="1412246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DCDBE7-1B8B-D448-BAF4-77D88FBE51F9}"/>
              </a:ext>
            </a:extLst>
          </p:cNvPr>
          <p:cNvSpPr txBox="1"/>
          <p:nvPr/>
        </p:nvSpPr>
        <p:spPr>
          <a:xfrm>
            <a:off x="7744356" y="1621040"/>
            <a:ext cx="1186543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Cross</a:t>
            </a:r>
          </a:p>
          <a:p>
            <a:pPr algn="ctr"/>
            <a:r>
              <a:rPr lang="en-US" b="1" dirty="0"/>
              <a:t>Assembler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1C414-DCE3-0145-A732-71C282D0F939}"/>
              </a:ext>
            </a:extLst>
          </p:cNvPr>
          <p:cNvSpPr txBox="1"/>
          <p:nvPr/>
        </p:nvSpPr>
        <p:spPr>
          <a:xfrm>
            <a:off x="96266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EmSys</a:t>
            </a:r>
            <a:r>
              <a:rPr lang="en-US" dirty="0"/>
              <a:t> Binary Machine Code </a:t>
            </a:r>
          </a:p>
          <a:p>
            <a:pPr algn="ctr"/>
            <a:br>
              <a:rPr lang="en-US" dirty="0"/>
            </a:b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960908-710D-C146-9179-2ACD648E42EC}"/>
              </a:ext>
            </a:extLst>
          </p:cNvPr>
          <p:cNvCxnSpPr/>
          <p:nvPr/>
        </p:nvCxnSpPr>
        <p:spPr>
          <a:xfrm>
            <a:off x="90297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2C98C5D-539A-274A-B670-3685F00EA25A}"/>
              </a:ext>
            </a:extLst>
          </p:cNvPr>
          <p:cNvSpPr txBox="1">
            <a:spLocks/>
          </p:cNvSpPr>
          <p:nvPr/>
        </p:nvSpPr>
        <p:spPr>
          <a:xfrm>
            <a:off x="-1390650" y="3666295"/>
            <a:ext cx="10515600" cy="483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D8238DE-A796-7C41-BE2D-D7F145DCD410}"/>
              </a:ext>
            </a:extLst>
          </p:cNvPr>
          <p:cNvSpPr/>
          <p:nvPr/>
        </p:nvSpPr>
        <p:spPr>
          <a:xfrm>
            <a:off x="1103056" y="4506292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0A151B-FB7C-6A4A-8520-D001BADD14C0}"/>
              </a:ext>
            </a:extLst>
          </p:cNvPr>
          <p:cNvSpPr txBox="1"/>
          <p:nvPr/>
        </p:nvSpPr>
        <p:spPr>
          <a:xfrm>
            <a:off x="1168524" y="4921791"/>
            <a:ext cx="99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Linker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9D3F41-0AEF-E741-95DD-3A966575CDD4}"/>
              </a:ext>
            </a:extLst>
          </p:cNvPr>
          <p:cNvSpPr txBox="1"/>
          <p:nvPr/>
        </p:nvSpPr>
        <p:spPr>
          <a:xfrm>
            <a:off x="2867943" y="4506292"/>
            <a:ext cx="1501201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EmSys</a:t>
            </a:r>
            <a:endParaRPr lang="en-US" dirty="0"/>
          </a:p>
          <a:p>
            <a:pPr algn="ctr"/>
            <a:r>
              <a:rPr lang="en-US" dirty="0"/>
              <a:t>Executable </a:t>
            </a:r>
          </a:p>
          <a:p>
            <a:pPr algn="ctr"/>
            <a:r>
              <a:rPr lang="en-US" dirty="0"/>
              <a:t>Code</a:t>
            </a:r>
          </a:p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7EB01C1-4757-704E-B95D-C91EAD310522}"/>
              </a:ext>
            </a:extLst>
          </p:cNvPr>
          <p:cNvSpPr/>
          <p:nvPr/>
        </p:nvSpPr>
        <p:spPr>
          <a:xfrm>
            <a:off x="5827294" y="4506292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CBB3B-B052-9445-A38C-B9D52195BF22}"/>
              </a:ext>
            </a:extLst>
          </p:cNvPr>
          <p:cNvSpPr txBox="1"/>
          <p:nvPr/>
        </p:nvSpPr>
        <p:spPr>
          <a:xfrm>
            <a:off x="5904337" y="4921791"/>
            <a:ext cx="99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Loader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21AE2F-A308-B842-871E-BDB650581C4F}"/>
              </a:ext>
            </a:extLst>
          </p:cNvPr>
          <p:cNvSpPr txBox="1"/>
          <p:nvPr/>
        </p:nvSpPr>
        <p:spPr>
          <a:xfrm>
            <a:off x="7598424" y="4516651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In-Memory</a:t>
            </a:r>
          </a:p>
          <a:p>
            <a:pPr algn="ctr"/>
            <a:r>
              <a:rPr lang="en-US" dirty="0"/>
              <a:t>Code</a:t>
            </a:r>
          </a:p>
          <a:p>
            <a:pPr algn="ctr"/>
            <a:br>
              <a:rPr lang="en-US" dirty="0"/>
            </a:br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580C7F7-842E-844E-979D-08A02B3B5597}"/>
              </a:ext>
            </a:extLst>
          </p:cNvPr>
          <p:cNvSpPr/>
          <p:nvPr/>
        </p:nvSpPr>
        <p:spPr>
          <a:xfrm>
            <a:off x="9914194" y="4532153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1508B3-0318-A449-8570-4BBBA286431E}"/>
              </a:ext>
            </a:extLst>
          </p:cNvPr>
          <p:cNvSpPr txBox="1"/>
          <p:nvPr/>
        </p:nvSpPr>
        <p:spPr>
          <a:xfrm>
            <a:off x="9914194" y="4807952"/>
            <a:ext cx="115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Hardware</a:t>
            </a:r>
            <a:br>
              <a:rPr lang="en-US" b="1" dirty="0"/>
            </a:br>
            <a:r>
              <a:rPr lang="en-US" b="1" dirty="0"/>
              <a:t>Execution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081A6FE-E786-234A-8394-4B030FB8950E}"/>
              </a:ext>
            </a:extLst>
          </p:cNvPr>
          <p:cNvCxnSpPr/>
          <p:nvPr/>
        </p:nvCxnSpPr>
        <p:spPr>
          <a:xfrm>
            <a:off x="2343149" y="5116815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B391C4-0FA7-5C49-826D-B538D6872432}"/>
              </a:ext>
            </a:extLst>
          </p:cNvPr>
          <p:cNvCxnSpPr>
            <a:cxnSpLocks/>
          </p:cNvCxnSpPr>
          <p:nvPr/>
        </p:nvCxnSpPr>
        <p:spPr>
          <a:xfrm>
            <a:off x="4479725" y="5088765"/>
            <a:ext cx="1085655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2DB02F4-A7E4-D94F-ABEC-C7ABBFD22A8B}"/>
              </a:ext>
            </a:extLst>
          </p:cNvPr>
          <p:cNvCxnSpPr/>
          <p:nvPr/>
        </p:nvCxnSpPr>
        <p:spPr>
          <a:xfrm>
            <a:off x="7066350" y="5103806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E8BE4DD-ECAC-914C-B754-30C86A97024C}"/>
              </a:ext>
            </a:extLst>
          </p:cNvPr>
          <p:cNvCxnSpPr/>
          <p:nvPr/>
        </p:nvCxnSpPr>
        <p:spPr>
          <a:xfrm>
            <a:off x="9412550" y="5088765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6E84EDF-E91A-7C40-9D7F-5943CB2FB3B4}"/>
              </a:ext>
            </a:extLst>
          </p:cNvPr>
          <p:cNvCxnSpPr/>
          <p:nvPr/>
        </p:nvCxnSpPr>
        <p:spPr>
          <a:xfrm>
            <a:off x="1676400" y="3614951"/>
            <a:ext cx="88392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599A8B0-E89E-034D-B178-0F06617AFD0E}"/>
              </a:ext>
            </a:extLst>
          </p:cNvPr>
          <p:cNvCxnSpPr>
            <a:cxnSpLocks/>
          </p:cNvCxnSpPr>
          <p:nvPr/>
        </p:nvCxnSpPr>
        <p:spPr>
          <a:xfrm flipH="1">
            <a:off x="10502900" y="2852951"/>
            <a:ext cx="12700" cy="762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13A19B1-C4DE-EF44-ACD8-9BB5C99020CC}"/>
              </a:ext>
            </a:extLst>
          </p:cNvPr>
          <p:cNvCxnSpPr>
            <a:cxnSpLocks/>
          </p:cNvCxnSpPr>
          <p:nvPr/>
        </p:nvCxnSpPr>
        <p:spPr>
          <a:xfrm>
            <a:off x="1676400" y="3614951"/>
            <a:ext cx="0" cy="6828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23745426-5CF6-7947-AFE1-5F748D2C1646}"/>
              </a:ext>
            </a:extLst>
          </p:cNvPr>
          <p:cNvSpPr/>
          <p:nvPr/>
        </p:nvSpPr>
        <p:spPr>
          <a:xfrm>
            <a:off x="723900" y="1238997"/>
            <a:ext cx="3886200" cy="169140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42B9F7-5FEA-684B-88A4-76F484E8B486}"/>
              </a:ext>
            </a:extLst>
          </p:cNvPr>
          <p:cNvSpPr txBox="1"/>
          <p:nvPr/>
        </p:nvSpPr>
        <p:spPr>
          <a:xfrm>
            <a:off x="2083248" y="2972556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optional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7F6236-032C-DB41-B95B-4C52913DCC8F}"/>
              </a:ext>
            </a:extLst>
          </p:cNvPr>
          <p:cNvSpPr/>
          <p:nvPr/>
        </p:nvSpPr>
        <p:spPr>
          <a:xfrm>
            <a:off x="5670549" y="4297797"/>
            <a:ext cx="5522170" cy="16052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1B4FB9-7D62-1340-A58D-57C6AF48D508}"/>
              </a:ext>
            </a:extLst>
          </p:cNvPr>
          <p:cNvSpPr/>
          <p:nvPr/>
        </p:nvSpPr>
        <p:spPr>
          <a:xfrm>
            <a:off x="7365485" y="3920689"/>
            <a:ext cx="1918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Embedded System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6C13A48-105A-3344-BFFD-9EA6A363D25E}"/>
              </a:ext>
            </a:extLst>
          </p:cNvPr>
          <p:cNvSpPr/>
          <p:nvPr/>
        </p:nvSpPr>
        <p:spPr>
          <a:xfrm>
            <a:off x="4456718" y="4643435"/>
            <a:ext cx="1113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C00000"/>
                </a:solidFill>
              </a:rPr>
              <a:t>download</a:t>
            </a:r>
          </a:p>
        </p:txBody>
      </p:sp>
    </p:spTree>
    <p:extLst>
      <p:ext uri="{BB962C8B-B14F-4D97-AF65-F5344CB8AC3E}">
        <p14:creationId xmlns:p14="http://schemas.microsoft.com/office/powerpoint/2010/main" val="883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84010-4D73-B648-8B53-EC3E83E67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 -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3EA93-95C6-5342-8FE8-D6C669906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Expanded embedded system</a:t>
            </a:r>
          </a:p>
          <a:p>
            <a:r>
              <a:rPr lang="en-US" dirty="0"/>
              <a:t>A version of the embedded system with expanded capabilities (more memory, terminal interface, disk drive, </a:t>
            </a:r>
            <a:r>
              <a:rPr lang="en-US" dirty="0" err="1"/>
              <a:t>etc</a:t>
            </a:r>
            <a:r>
              <a:rPr lang="en-US" dirty="0"/>
              <a:t>), used for software development</a:t>
            </a:r>
          </a:p>
          <a:p>
            <a:r>
              <a:rPr lang="en-US" dirty="0"/>
              <a:t>May support a full debugger, and even other development tools, which run natively on the embedded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44282-BE11-A245-997C-21F12D64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00A79E-0C3E-CF46-89EF-223963C8A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981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462E6-0036-7B41-B8E9-3429730BB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 -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52E3F-FA26-574A-AB52-22971E1E4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Remote Debugging</a:t>
            </a:r>
          </a:p>
          <a:p>
            <a:r>
              <a:rPr lang="en-US" dirty="0"/>
              <a:t>Debugging tools run on GP computer. </a:t>
            </a:r>
          </a:p>
          <a:p>
            <a:r>
              <a:rPr lang="en-US" dirty="0"/>
              <a:t>Debugger talks to a very simply “monitor” program on the embedded computer in order to examine and set memory, and set breakpoints.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8E3C5-ECFB-9546-8E24-8DED0EF0D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C4146-1B61-4D4E-BADE-EADA069F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836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911BD-EC68-B049-9D89-B0A2F6340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 -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C966D-7AD2-7B48-A5BC-9EC6B101F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5373757" cy="4843752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In-Circuit Emulator (ICE)</a:t>
            </a:r>
          </a:p>
          <a:p>
            <a:r>
              <a:rPr lang="en-US" dirty="0"/>
              <a:t>A hardware interface connected to a GP computer “plugs in” to a circuit or device, completely replacing the embedded system.</a:t>
            </a:r>
          </a:p>
          <a:p>
            <a:r>
              <a:rPr lang="en-US" dirty="0"/>
              <a:t>The GP computer supports a full development environment, and </a:t>
            </a:r>
            <a:r>
              <a:rPr lang="en-US" i="1" dirty="0"/>
              <a:t>emulates</a:t>
            </a:r>
            <a:r>
              <a:rPr lang="en-US" dirty="0"/>
              <a:t> the embedded system at a circuit level.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22D60-A8C7-9F4D-96A8-4DF483420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C5010-00B1-9E4B-AAC4-BB2610C4A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EE3ACC-031E-2749-A2AC-8B9A9EB98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939" y="1238996"/>
            <a:ext cx="4866861" cy="473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61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EBD24-37A3-9744-90BD-8541B51B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 -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D75EF-DAC8-044B-9074-09E7594A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Joint Test Action Group (JTAG) </a:t>
            </a:r>
          </a:p>
          <a:p>
            <a:r>
              <a:rPr lang="en-US" dirty="0"/>
              <a:t>Interface capabilities built in to the embedded processor support external access to memory and control signals for purposes of debugging and testing.</a:t>
            </a:r>
          </a:p>
          <a:p>
            <a:r>
              <a:rPr lang="en-US" dirty="0"/>
              <a:t>Interfaces can be accessed and controlled by a GP computer.</a:t>
            </a:r>
          </a:p>
          <a:p>
            <a:r>
              <a:rPr lang="en-US" dirty="0"/>
              <a:t>A standard codified by the IEEE in 1990.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8AA92-3E5B-5341-9831-BEA838DFF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7CD54D-DDDB-3D46-835C-CF1698E6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906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45A22-6667-9440-8E72-239D1BBE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Development Tools -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1E400-9E8B-F24C-8439-738E818D6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Simulation</a:t>
            </a:r>
          </a:p>
          <a:p>
            <a:r>
              <a:rPr lang="en-US" dirty="0"/>
              <a:t>A </a:t>
            </a:r>
            <a:r>
              <a:rPr lang="en-US" i="1" dirty="0"/>
              <a:t>simulator</a:t>
            </a:r>
            <a:r>
              <a:rPr lang="en-US" dirty="0"/>
              <a:t> running on a GP computer can execute programs written for the embedded computer.</a:t>
            </a:r>
          </a:p>
          <a:p>
            <a:r>
              <a:rPr lang="en-US" dirty="0"/>
              <a:t>Interprets the instruction set.</a:t>
            </a:r>
          </a:p>
          <a:p>
            <a:r>
              <a:rPr lang="en-US" dirty="0"/>
              <a:t>For useful development of embedded systems, may need to simulate I/O devices (sensors, controllers) as well.</a:t>
            </a:r>
          </a:p>
          <a:p>
            <a:r>
              <a:rPr lang="en-US" dirty="0"/>
              <a:t>Typically used in very “big budget” organizations, such as car companies, aircraft companies, etc. 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99622-A027-5746-8EDE-A4A405BA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66D0F-7F54-9846-880A-B2F2B6BFC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17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2344F-41D0-8E4C-A5D5-E1621AADF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Embedded System?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A7A30-1E77-0648-BD27-E6CD51F7D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10515600" cy="29626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Wikipedia:  </a:t>
            </a:r>
            <a:r>
              <a:rPr lang="en-US" dirty="0"/>
              <a:t>An </a:t>
            </a:r>
            <a:r>
              <a:rPr lang="en-US" b="1" dirty="0"/>
              <a:t>embedded system</a:t>
            </a:r>
            <a:r>
              <a:rPr lang="en-US" dirty="0"/>
              <a:t> is a computer system—a combination of a computer processor, computer memory, and input/output peripheral devices—that has a dedicated function within a larger mechanical or electrical system.</a:t>
            </a:r>
          </a:p>
          <a:p>
            <a:pPr marL="0" indent="0">
              <a:buNone/>
            </a:pPr>
            <a:r>
              <a:rPr lang="en-US" dirty="0"/>
              <a:t>Embedded systems control many devices in common use today. Ninety-eight percent of all microprocessors manufactured are used in embedded systems.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2EB09-EB27-8A41-ACCF-7236E5F49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ED3C39-63CD-0E46-9669-861C3FE1D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8B303EA-9166-5E4D-9AC9-A1E26895277A}"/>
              </a:ext>
            </a:extLst>
          </p:cNvPr>
          <p:cNvGraphicFramePr>
            <a:graphicFrameLocks noGrp="1"/>
          </p:cNvGraphicFramePr>
          <p:nvPr/>
        </p:nvGraphicFramePr>
        <p:xfrm>
          <a:off x="838199" y="4284670"/>
          <a:ext cx="10632310" cy="1657294"/>
        </p:xfrm>
        <a:graphic>
          <a:graphicData uri="http://schemas.openxmlformats.org/drawingml/2006/table">
            <a:tbl>
              <a:tblPr>
                <a:tableStyleId>{E8034E78-7F5D-4C2E-B375-FC64B27BC917}</a:tableStyleId>
              </a:tblPr>
              <a:tblGrid>
                <a:gridCol w="2126462">
                  <a:extLst>
                    <a:ext uri="{9D8B030D-6E8A-4147-A177-3AD203B41FA5}">
                      <a16:colId xmlns:a16="http://schemas.microsoft.com/office/drawing/2014/main" val="3254451335"/>
                    </a:ext>
                  </a:extLst>
                </a:gridCol>
                <a:gridCol w="2126462">
                  <a:extLst>
                    <a:ext uri="{9D8B030D-6E8A-4147-A177-3AD203B41FA5}">
                      <a16:colId xmlns:a16="http://schemas.microsoft.com/office/drawing/2014/main" val="4073693950"/>
                    </a:ext>
                  </a:extLst>
                </a:gridCol>
                <a:gridCol w="2126462">
                  <a:extLst>
                    <a:ext uri="{9D8B030D-6E8A-4147-A177-3AD203B41FA5}">
                      <a16:colId xmlns:a16="http://schemas.microsoft.com/office/drawing/2014/main" val="1280896449"/>
                    </a:ext>
                  </a:extLst>
                </a:gridCol>
                <a:gridCol w="2126462">
                  <a:extLst>
                    <a:ext uri="{9D8B030D-6E8A-4147-A177-3AD203B41FA5}">
                      <a16:colId xmlns:a16="http://schemas.microsoft.com/office/drawing/2014/main" val="932970110"/>
                    </a:ext>
                  </a:extLst>
                </a:gridCol>
                <a:gridCol w="2126462">
                  <a:extLst>
                    <a:ext uri="{9D8B030D-6E8A-4147-A177-3AD203B41FA5}">
                      <a16:colId xmlns:a16="http://schemas.microsoft.com/office/drawing/2014/main" val="1181418456"/>
                    </a:ext>
                  </a:extLst>
                </a:gridCol>
              </a:tblGrid>
              <a:tr h="508607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Aircraft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Boats &amp; Ships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Drones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Factory Equipment</a:t>
                      </a:r>
                      <a:r>
                        <a:rPr lang="en-US" dirty="0">
                          <a:ln>
                            <a:solidFill>
                              <a:schemeClr val="tx1"/>
                            </a:solidFill>
                          </a:ln>
                        </a:rPr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668084"/>
                  </a:ext>
                </a:extLst>
              </a:tr>
              <a:tr h="508607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Cash Registers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ATMs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Kitchen Appliances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Medical Devices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Kiosks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430009"/>
                  </a:ext>
                </a:extLst>
              </a:tr>
              <a:tr h="508607"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Home Security Systems</a:t>
                      </a:r>
                      <a:r>
                        <a:rPr lang="en-US" dirty="0">
                          <a:ln>
                            <a:solidFill>
                              <a:schemeClr val="tx1"/>
                            </a:solidFill>
                          </a:ln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Home Thermostats &amp; Control Systems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Computer Peripherals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TVs &amp; Media Players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Toys</a:t>
                      </a:r>
                      <a:endParaRPr lang="en-US" dirty="0">
                        <a:ln>
                          <a:solidFill>
                            <a:schemeClr val="tx1"/>
                          </a:solidFill>
                        </a:ln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8945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46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000B8-F364-7E4A-8B54-56B80E7A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 for Embedded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6A32E-AB7A-BB48-8F8C-8D401C8A5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10515600" cy="2025065"/>
          </a:xfrm>
        </p:spPr>
        <p:txBody>
          <a:bodyPr/>
          <a:lstStyle/>
          <a:p>
            <a:r>
              <a:rPr lang="en-US" dirty="0"/>
              <a:t>Assembly Languages</a:t>
            </a:r>
          </a:p>
          <a:p>
            <a:r>
              <a:rPr lang="en-US" dirty="0"/>
              <a:t>Traditional Languages: C, C++, Python, Ada (DoD)</a:t>
            </a:r>
          </a:p>
          <a:p>
            <a:r>
              <a:rPr lang="en-US" dirty="0"/>
              <a:t>Specialized Languages:  Rust, Go / Golang (Google)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87E60-08E6-2347-A169-C7F1745BB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091F9-2F5D-654F-A6D9-B2AF27B21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892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AFF2B-2AD2-3A43-AB1E-BEE0DDC12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Operating Systems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2143D2B-73CB-9E4E-BA0B-8F16BDF5142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238250"/>
          <a:ext cx="10515600" cy="3754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161469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66742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Traditional / General 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Embedded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37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POSIX (Unix, Linux)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/>
                        <a:t>Mac OS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/>
                        <a:t>Windows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/>
                        <a:t>Android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/>
                        <a:t>IOS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Embedded Linux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Windows 10 IoT</a:t>
                      </a:r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VxWorks (Wind River Systems)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 err="1"/>
                        <a:t>TinyOS</a:t>
                      </a:r>
                      <a:r>
                        <a:rPr lang="en-US" dirty="0"/>
                        <a:t> (UC Berkeley, Intel)</a:t>
                      </a:r>
                    </a:p>
                    <a:p>
                      <a:pPr algn="ctr"/>
                      <a:br>
                        <a:rPr lang="en-US" dirty="0"/>
                      </a:br>
                      <a:r>
                        <a:rPr lang="en-US" dirty="0"/>
                        <a:t>QNX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Quantum Software Systems)</a:t>
                      </a:r>
                    </a:p>
                    <a:p>
                      <a:pPr algn="ctr"/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Literally dozens of others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400592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5E299-DCF4-D443-AB52-1CC973A82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C5F3AC-9868-6A49-B487-AC6ACE60F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96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F5AFA-22CD-334D-92A9-D39B7165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a Smartphone an Embedded System?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62EC45-70EF-9B49-BBEA-6D157D9D6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6783" y="1238997"/>
            <a:ext cx="3737017" cy="483235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E4350-8B2C-5E4A-A892-DEEC9ACD4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EEFECB-AA6B-1146-9913-B6CD8B586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4991054-5122-CD41-BED3-0952C4A65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765474"/>
              </p:ext>
            </p:extLst>
          </p:nvPr>
        </p:nvGraphicFramePr>
        <p:xfrm>
          <a:off x="920831" y="1238999"/>
          <a:ext cx="6220750" cy="310896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444799">
                  <a:extLst>
                    <a:ext uri="{9D8B030D-6E8A-4147-A177-3AD203B41FA5}">
                      <a16:colId xmlns:a16="http://schemas.microsoft.com/office/drawing/2014/main" val="3308505670"/>
                    </a:ext>
                  </a:extLst>
                </a:gridCol>
                <a:gridCol w="1775951">
                  <a:extLst>
                    <a:ext uri="{9D8B030D-6E8A-4147-A177-3AD203B41FA5}">
                      <a16:colId xmlns:a16="http://schemas.microsoft.com/office/drawing/2014/main" val="3634259631"/>
                    </a:ext>
                  </a:extLst>
                </a:gridCol>
              </a:tblGrid>
              <a:tr h="4761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Low Power Consumption / Low Heat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2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5336068"/>
                  </a:ext>
                </a:extLst>
              </a:tr>
              <a:tr h="476143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Disk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2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1589013"/>
                  </a:ext>
                </a:extLst>
              </a:tr>
              <a:tr h="4761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Cross-Development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i="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en-US" sz="2800" b="1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7736718"/>
                  </a:ext>
                </a:extLst>
              </a:tr>
              <a:tr h="4761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Limited Memory / No MMU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3197968"/>
                  </a:ext>
                </a:extLst>
              </a:tr>
              <a:tr h="476143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Traditional I/O Devices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1095079"/>
                  </a:ext>
                </a:extLst>
              </a:tr>
              <a:tr h="4761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Single Purpose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459957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5F1C332-E5A0-2443-88AF-78E280120BD8}"/>
              </a:ext>
            </a:extLst>
          </p:cNvPr>
          <p:cNvSpPr txBox="1"/>
          <p:nvPr/>
        </p:nvSpPr>
        <p:spPr>
          <a:xfrm>
            <a:off x="920831" y="4686352"/>
            <a:ext cx="65543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 an embedded system, based primarily </a:t>
            </a:r>
            <a:br>
              <a:rPr lang="en-US" sz="2800" dirty="0"/>
            </a:br>
            <a:r>
              <a:rPr lang="en-US" sz="2800" dirty="0"/>
              <a:t>on the general-purpose nature of the system.</a:t>
            </a:r>
          </a:p>
        </p:txBody>
      </p:sp>
    </p:spTree>
    <p:extLst>
      <p:ext uri="{BB962C8B-B14F-4D97-AF65-F5344CB8AC3E}">
        <p14:creationId xmlns:p14="http://schemas.microsoft.com/office/powerpoint/2010/main" val="148855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C9355-6704-1543-881E-1590104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0639D-EF5E-1747-86D1-A7550CB99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Simplified version of General Purpose Operating System (GPOS)</a:t>
            </a:r>
            <a:br>
              <a:rPr lang="en-US" dirty="0"/>
            </a:br>
            <a:r>
              <a:rPr lang="en-US" i="1" dirty="0">
                <a:solidFill>
                  <a:srgbClr val="C00000"/>
                </a:solidFill>
              </a:rPr>
              <a:t>E.g. Embedded Linux, Windows 10 IoT</a:t>
            </a:r>
          </a:p>
          <a:p>
            <a:pPr lvl="1"/>
            <a:r>
              <a:rPr lang="en-US" dirty="0"/>
              <a:t>Familiar</a:t>
            </a:r>
          </a:p>
          <a:p>
            <a:pPr lvl="1"/>
            <a:r>
              <a:rPr lang="en-US" dirty="0"/>
              <a:t>Allows use of existing development tools</a:t>
            </a:r>
            <a:br>
              <a:rPr lang="en-US" dirty="0"/>
            </a:b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Written from the ground up for embedded systems</a:t>
            </a:r>
          </a:p>
          <a:p>
            <a:pPr lvl="1"/>
            <a:r>
              <a:rPr lang="en-US" dirty="0"/>
              <a:t>Modular (an OS framework; add and deleted features as needed)</a:t>
            </a:r>
          </a:p>
          <a:p>
            <a:pPr lvl="1"/>
            <a:r>
              <a:rPr lang="en-US" dirty="0"/>
              <a:t>Efficient</a:t>
            </a:r>
          </a:p>
          <a:p>
            <a:pPr lvl="1"/>
            <a:r>
              <a:rPr lang="en-US" dirty="0"/>
              <a:t>Supports specific needs (e.g. </a:t>
            </a:r>
            <a:r>
              <a:rPr lang="en-US" b="1" dirty="0"/>
              <a:t>Real Time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BA537-BE0A-BC4E-85B6-202ECF83F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40996-D91E-524B-9DB4-7CA72D60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281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0D285-01BD-5C42-AA79-903FA061D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an (Embedded) OS Do?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D79CF-C619-F546-9F55-4B414C77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9E7804-0D97-9B41-824A-1D4A0CFCB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A8830FE-679E-3E4D-AC57-0D892FD02913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238994"/>
          <a:ext cx="10515600" cy="3790206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544830">
                  <a:extLst>
                    <a:ext uri="{9D8B030D-6E8A-4147-A177-3AD203B41FA5}">
                      <a16:colId xmlns:a16="http://schemas.microsoft.com/office/drawing/2014/main" val="3614493550"/>
                    </a:ext>
                  </a:extLst>
                </a:gridCol>
                <a:gridCol w="6465570">
                  <a:extLst>
                    <a:ext uri="{9D8B030D-6E8A-4147-A177-3AD203B41FA5}">
                      <a16:colId xmlns:a16="http://schemas.microsoft.com/office/drawing/2014/main" val="23093343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29686847"/>
                    </a:ext>
                  </a:extLst>
                </a:gridCol>
              </a:tblGrid>
              <a:tr h="494818">
                <a:tc>
                  <a:txBody>
                    <a:bodyPr/>
                    <a:lstStyle/>
                    <a:p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Process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Maybe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764914"/>
                  </a:ext>
                </a:extLst>
              </a:tr>
              <a:tr h="527443">
                <a:tc>
                  <a:txBody>
                    <a:bodyPr/>
                    <a:lstStyle/>
                    <a:p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Input / Output (I/O) Management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703648"/>
                  </a:ext>
                </a:extLst>
              </a:tr>
              <a:tr h="494818">
                <a:tc>
                  <a:txBody>
                    <a:bodyPr/>
                    <a:lstStyle/>
                    <a:p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Memory Management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818634"/>
                  </a:ext>
                </a:extLst>
              </a:tr>
              <a:tr h="494818">
                <a:tc>
                  <a:txBody>
                    <a:bodyPr/>
                    <a:lstStyle/>
                    <a:p>
                      <a:r>
                        <a:rPr lang="en-US" sz="2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File System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229574"/>
                  </a:ext>
                </a:extLst>
              </a:tr>
              <a:tr h="527443">
                <a:tc>
                  <a:txBody>
                    <a:bodyPr/>
                    <a:lstStyle/>
                    <a:p>
                      <a:r>
                        <a:rPr lang="en-US" sz="2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System Functions and Kernel Mode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Limited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245927"/>
                  </a:ext>
                </a:extLst>
              </a:tr>
              <a:tr h="494818">
                <a:tc>
                  <a:txBody>
                    <a:bodyPr/>
                    <a:lstStyle/>
                    <a:p>
                      <a:r>
                        <a:rPr lang="en-US" sz="2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User Interaction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421522"/>
                  </a:ext>
                </a:extLst>
              </a:tr>
              <a:tr h="756048">
                <a:tc>
                  <a:txBody>
                    <a:bodyPr/>
                    <a:lstStyle/>
                    <a:p>
                      <a:r>
                        <a:rPr lang="en-US" sz="2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Network Communications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Maybe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337952"/>
                  </a:ext>
                </a:extLst>
              </a:tr>
            </a:tbl>
          </a:graphicData>
        </a:graphic>
      </p:graphicFrame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DD4548-416E-6047-AD66-F6F6E2060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15518"/>
            <a:ext cx="10515600" cy="78137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472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8B8B5-A906-A04D-BD7A-E1BCBDFAA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A0F4D-11C8-DC49-A94F-ADAD34431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Traditional:  </a:t>
            </a:r>
            <a:r>
              <a:rPr lang="en-US" dirty="0"/>
              <a:t>Since applications are “friendly,”  there are fewer security requirements.  The system doesn’t need to protect itself against malicious applications.</a:t>
            </a:r>
          </a:p>
          <a:p>
            <a:r>
              <a:rPr lang="en-US" b="1" dirty="0"/>
              <a:t>Today:  </a:t>
            </a:r>
            <a:r>
              <a:rPr lang="en-US" dirty="0"/>
              <a:t>IoT opens up the possibility of remote hacking!</a:t>
            </a:r>
          </a:p>
          <a:p>
            <a:pPr lvl="1"/>
            <a:r>
              <a:rPr lang="en-US" dirty="0"/>
              <a:t>In 2015, security researchers demonstrated </a:t>
            </a:r>
            <a:br>
              <a:rPr lang="en-US" dirty="0"/>
            </a:br>
            <a:r>
              <a:rPr lang="en-US" dirty="0"/>
              <a:t>the ability to take control of a Jeep </a:t>
            </a:r>
            <a:br>
              <a:rPr lang="en-US" dirty="0"/>
            </a:br>
            <a:r>
              <a:rPr lang="en-US" dirty="0"/>
              <a:t>Cherokee while driving on a highway.</a:t>
            </a:r>
          </a:p>
          <a:p>
            <a:pPr lvl="1"/>
            <a:r>
              <a:rPr lang="en-US" i="1" dirty="0"/>
              <a:t>There is no agency that regulates the </a:t>
            </a:r>
            <a:br>
              <a:rPr lang="en-US" i="1" dirty="0"/>
            </a:br>
            <a:r>
              <a:rPr lang="en-US" i="1" dirty="0"/>
              <a:t>security of embedded systems.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75689-C6EC-D847-8DB7-C248522A1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53A2D7-73ED-0947-B686-FCC0A1CEC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DDF79C-0DC4-B246-A209-0A583B26C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155" y="3108960"/>
            <a:ext cx="4139149" cy="310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32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D009-A6BA-3F40-8F0F-A6DB515A4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Real-Time Operating Systems (RTOS)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8CCFA-81BD-544C-A794-C0B60DCCE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real-time operating system (RTOS) is an operating system (OS) intended to serve real-time applications.  Real-time applications must respond to </a:t>
            </a:r>
            <a:r>
              <a:rPr lang="en-US" i="1" dirty="0"/>
              <a:t>inputs</a:t>
            </a:r>
            <a:r>
              <a:rPr lang="en-US" dirty="0"/>
              <a:t> within a </a:t>
            </a:r>
            <a:r>
              <a:rPr lang="en-US" i="1" dirty="0"/>
              <a:t>specified time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Often a requirement for embedded systems</a:t>
            </a:r>
          </a:p>
          <a:p>
            <a:r>
              <a:rPr lang="en-US" dirty="0"/>
              <a:t>GP operating systems usually cannot </a:t>
            </a:r>
            <a:r>
              <a:rPr lang="en-US" i="1" dirty="0"/>
              <a:t>guarantee</a:t>
            </a:r>
            <a:r>
              <a:rPr lang="en-US" dirty="0"/>
              <a:t> a response time, for a number of reasons:</a:t>
            </a:r>
          </a:p>
          <a:p>
            <a:pPr lvl="1"/>
            <a:r>
              <a:rPr lang="en-US" dirty="0"/>
              <a:t>Too many processes might be in the process queue</a:t>
            </a:r>
          </a:p>
          <a:p>
            <a:pPr lvl="1"/>
            <a:r>
              <a:rPr lang="en-US" dirty="0"/>
              <a:t>Interrupt processing and process switching may be slow operations</a:t>
            </a:r>
          </a:p>
          <a:p>
            <a:pPr lvl="1"/>
            <a:r>
              <a:rPr lang="en-US" dirty="0"/>
              <a:t>Important code may be “swapped out” on disk</a:t>
            </a:r>
          </a:p>
          <a:p>
            <a:pPr lvl="1"/>
            <a:r>
              <a:rPr lang="en-US" i="1" dirty="0"/>
              <a:t>However, there are specialized real-time operating systems for traditional general purpose computers; each of these problems needs to be addressed and overcome by the operating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EE58D-8CDB-1143-BACC-325C7371F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ADF4A5-3733-1048-AB15-AF3821B22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980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CE5D-E0DA-2749-AC28-1B551481A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807C9-4B70-C246-96B4-B5B12A5D9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Asynchronous</a:t>
            </a:r>
            <a:r>
              <a:rPr lang="en-US" dirty="0"/>
              <a:t> (Event Response)</a:t>
            </a:r>
            <a:br>
              <a:rPr lang="en-US" dirty="0"/>
            </a:br>
            <a:r>
              <a:rPr lang="en-US" dirty="0"/>
              <a:t>Responds to asynchronous events.  For example, if a proximity alert occurs on a self-driving car, evasive action may be triggered.</a:t>
            </a:r>
          </a:p>
          <a:p>
            <a:pPr lvl="1"/>
            <a:r>
              <a:rPr lang="en-US" dirty="0"/>
              <a:t>Powerful and flexible</a:t>
            </a:r>
          </a:p>
          <a:p>
            <a:pPr lvl="1"/>
            <a:r>
              <a:rPr lang="en-US" dirty="0"/>
              <a:t>Difficult to prove &amp; guarantee real-time response</a:t>
            </a:r>
          </a:p>
          <a:p>
            <a:r>
              <a:rPr lang="en-US" b="1" dirty="0"/>
              <a:t>Continuous</a:t>
            </a:r>
            <a:r>
              <a:rPr lang="en-US" dirty="0"/>
              <a:t> (Closed Loop)</a:t>
            </a:r>
            <a:br>
              <a:rPr lang="en-US" dirty="0"/>
            </a:br>
            <a:r>
              <a:rPr lang="en-US" dirty="0"/>
              <a:t>Constantly monitors inputs and adjusts outputs.  For example, monitors temperature sensors and control fans.</a:t>
            </a:r>
          </a:p>
          <a:p>
            <a:pPr lvl="1"/>
            <a:r>
              <a:rPr lang="en-US" dirty="0"/>
              <a:t>Can prove maximum response time by computing longest code path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CEFAB-7ED1-2842-8EF8-AADB1542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D27647-2654-DF49-95FB-2A1084B6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4394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3F519-F558-D94C-BBE1-87EEA426E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RTOS Classifications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7D0C7-4F89-3F41-9F41-0D4E64C52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Rigid are the Real Time Requirements?</a:t>
            </a:r>
          </a:p>
          <a:p>
            <a:r>
              <a:rPr lang="en-US" b="1" dirty="0"/>
              <a:t>Hard:  </a:t>
            </a:r>
            <a:r>
              <a:rPr lang="en-US" dirty="0"/>
              <a:t>Guaranteed response time.  </a:t>
            </a:r>
          </a:p>
          <a:p>
            <a:pPr lvl="1"/>
            <a:r>
              <a:rPr lang="en-US" dirty="0"/>
              <a:t>Flight control systems, robots, drones.</a:t>
            </a:r>
          </a:p>
          <a:p>
            <a:r>
              <a:rPr lang="en-US" b="1" dirty="0"/>
              <a:t>Firm:</a:t>
            </a:r>
            <a:r>
              <a:rPr lang="en-US" dirty="0"/>
              <a:t>  Range of response times acceptable.  Failure to meet the desired response time is undesirable, but not catastrophic.  </a:t>
            </a:r>
          </a:p>
          <a:p>
            <a:pPr lvl="1"/>
            <a:r>
              <a:rPr lang="en-US" dirty="0"/>
              <a:t>Assembly line automation.</a:t>
            </a:r>
          </a:p>
          <a:p>
            <a:r>
              <a:rPr lang="en-US" b="1" dirty="0"/>
              <a:t>Soft:</a:t>
            </a:r>
            <a:r>
              <a:rPr lang="en-US" dirty="0"/>
              <a:t>  Failure to meet desired response times degrades system performance, but consequences are minimal.  </a:t>
            </a:r>
          </a:p>
          <a:p>
            <a:pPr lvl="1"/>
            <a:r>
              <a:rPr lang="en-US" dirty="0"/>
              <a:t>Human-facing applications.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52C6E-DF26-594F-AE97-1F7CD21EF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0B76E-4F0B-F848-9626-B29CD211E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310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48012-45EF-0347-9BB7-5B2A4991C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RTOS Adaptations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7085A-96DC-3C44-B3F5-0C3A7AC4C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Prioritized Scheduling </a:t>
            </a:r>
          </a:p>
          <a:p>
            <a:r>
              <a:rPr lang="en-US" dirty="0"/>
              <a:t>Minimized Interrupt Latency</a:t>
            </a:r>
          </a:p>
          <a:p>
            <a:pPr lvl="1"/>
            <a:r>
              <a:rPr lang="en-US" dirty="0"/>
              <a:t>No “blocking” code</a:t>
            </a:r>
          </a:p>
          <a:p>
            <a:r>
              <a:rPr lang="en-US" dirty="0"/>
              <a:t>No User/Kernel mode switches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/>
              <a:t>Myth:  </a:t>
            </a:r>
            <a:r>
              <a:rPr lang="en-US" dirty="0"/>
              <a:t>Real Time Systems must be fast (high performance)</a:t>
            </a:r>
          </a:p>
          <a:p>
            <a:pPr marL="0" indent="0">
              <a:buNone/>
            </a:pPr>
            <a:r>
              <a:rPr lang="en-US" dirty="0"/>
              <a:t>Automated assembly line:  required response times may be in tens of milliseconds – but must be guaranteed.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19F21-1E46-6146-BF2F-6869A806C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20AF6-AE95-6444-B168-0FB0335D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420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F6E6C-DE75-1746-AFE3-03A9BFBD8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Circuits as Embedded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C597F-1C72-A747-8ACA-0A7521D34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“embedded system” may be a very complex circuit – typically designed using a Hardware Definition Language (HDL) – which is capable of performance advanced algorithmic actions.</a:t>
            </a:r>
          </a:p>
          <a:p>
            <a:r>
              <a:rPr lang="en-US" i="1" dirty="0">
                <a:solidFill>
                  <a:srgbClr val="C00000"/>
                </a:solidFill>
              </a:rPr>
              <a:t>For purposes of this class, that is not what we are discussing.</a:t>
            </a:r>
          </a:p>
          <a:p>
            <a:pPr lvl="1"/>
            <a:r>
              <a:rPr lang="en-US" dirty="0"/>
              <a:t>By embedded system, we mean a recognizable “computer,” with a processor, memory, and I/O capabilities, executing software that resides in memory.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B47DE-7CE2-5745-838A-92E774AA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DFC765-E2A3-F448-920F-2E94F9548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090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BA222-52F8-2442-9578-61B81AE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System Software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14A2B-DA71-064E-8E77-2C9AEA316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Tradition, general-purpose computers may run various </a:t>
            </a:r>
            <a:r>
              <a:rPr lang="en-US" i="1" dirty="0"/>
              <a:t>servers</a:t>
            </a:r>
            <a:r>
              <a:rPr lang="en-US" dirty="0"/>
              <a:t>:  FTP, email, database, http/web, etc.</a:t>
            </a:r>
          </a:p>
          <a:p>
            <a:r>
              <a:rPr lang="en-US" dirty="0"/>
              <a:t>Embedded systems </a:t>
            </a:r>
            <a:r>
              <a:rPr lang="en-US" i="1" dirty="0"/>
              <a:t>may</a:t>
            </a:r>
            <a:r>
              <a:rPr lang="en-US" dirty="0"/>
              <a:t> run a “network OS” and support standard network protocols</a:t>
            </a:r>
          </a:p>
          <a:p>
            <a:r>
              <a:rPr lang="en-US" dirty="0"/>
              <a:t>Surprisingly, many embedded systems run a very light-weight web server</a:t>
            </a:r>
          </a:p>
          <a:p>
            <a:pPr lvl="1"/>
            <a:r>
              <a:rPr lang="en-US" dirty="0"/>
              <a:t>Limited capabilities</a:t>
            </a:r>
          </a:p>
          <a:p>
            <a:pPr lvl="1"/>
            <a:r>
              <a:rPr lang="en-US" dirty="0"/>
              <a:t>Supports http/https protocols</a:t>
            </a:r>
          </a:p>
          <a:p>
            <a:pPr lvl="1"/>
            <a:r>
              <a:rPr lang="en-US" dirty="0"/>
              <a:t>Used to provide a user interface to the system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EDEAA-686C-9F47-B6D9-BAFFF07C1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D7578A-C5BA-2943-BA35-27A676D89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263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3E081-A98C-1341-AC45-F2D1FDE0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 Example:  Kiln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D5DBF-8326-9F4B-B4F9-7AAD191B2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5257800" cy="4831298"/>
          </a:xfrm>
        </p:spPr>
        <p:txBody>
          <a:bodyPr/>
          <a:lstStyle/>
          <a:p>
            <a:r>
              <a:rPr lang="en-US" dirty="0"/>
              <a:t>Allows the user to program a firing cycle:  when it starts, how quickly the temperature rises, the max temperature, etc.</a:t>
            </a:r>
          </a:p>
          <a:p>
            <a:r>
              <a:rPr lang="en-US" dirty="0"/>
              <a:t>A specialized device made by one company (Bartlett) that is found on virtually every kiln sold in the United States, from $1,500 hobbyist models to $200,000 commercial kilns.</a:t>
            </a:r>
          </a:p>
          <a:p>
            <a:r>
              <a:rPr lang="en-US" dirty="0"/>
              <a:t>Local / manual interface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CA013-9B52-0F42-B6F6-EED46B688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E3BEF7-A216-CB45-AC4D-C27BD0644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B28C99-EAFF-F24D-BF33-6BBFD056E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682" y="1292042"/>
            <a:ext cx="4564118" cy="484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63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8C7A-C0CC-B84C-A2CC-9315CE7CB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 Example: Cable Modem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26907-084F-8643-8D86-56B525293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cable modem &amp; router </a:t>
            </a:r>
            <a:r>
              <a:rPr lang="en-US" dirty="0"/>
              <a:t>uses an embedded computer system</a:t>
            </a:r>
          </a:p>
          <a:p>
            <a:r>
              <a:rPr lang="en-US" dirty="0"/>
              <a:t>Most cable modems &amp; routers run their own web server, so you can manage and configure the router using a web browser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6E99F-B5E7-9E4A-99E4-4166FDEF9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6ACE9C-A6AA-7E41-9A09-2310C435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8A495D-0FA5-204A-96A6-5B962FAD0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907" y="2713462"/>
            <a:ext cx="6880185" cy="34651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18319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8F0E8-8246-C14C-A4B5-7C581370D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 Example: Pool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3E206-E3D5-2145-9C0C-EFBA54EC9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5871210" cy="4831298"/>
          </a:xfrm>
        </p:spPr>
        <p:txBody>
          <a:bodyPr/>
          <a:lstStyle/>
          <a:p>
            <a:r>
              <a:rPr lang="en-US" dirty="0"/>
              <a:t>Uses smartphone app or browser to control pool functions remotely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Embedded “network OS,” client-server application, and web server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206B9-CA83-B94D-9081-48702B31D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6CFD35-20A8-C242-B2B8-061CA2A0D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4AACFD-BA53-2D43-8899-D7530D8AB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293" y="1238996"/>
            <a:ext cx="4507507" cy="48312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068016-2460-AB4C-AF07-55297A617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057" y="2373630"/>
            <a:ext cx="5650353" cy="193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260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4792C-5431-FE4E-BB7A-C7D72593E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Embedded Systems in My House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8DB99-EB6A-124E-A826-3EC37BF7E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4480034" cy="4831298"/>
          </a:xfrm>
        </p:spPr>
        <p:txBody>
          <a:bodyPr/>
          <a:lstStyle/>
          <a:p>
            <a:r>
              <a:rPr lang="en-US" dirty="0"/>
              <a:t>TV(s)</a:t>
            </a:r>
          </a:p>
          <a:p>
            <a:r>
              <a:rPr lang="en-US" dirty="0"/>
              <a:t>Printer(s)</a:t>
            </a:r>
          </a:p>
          <a:p>
            <a:r>
              <a:rPr lang="en-US" dirty="0"/>
              <a:t>Cable Modem / Router</a:t>
            </a:r>
          </a:p>
          <a:p>
            <a:r>
              <a:rPr lang="en-US" dirty="0"/>
              <a:t>Thermostat</a:t>
            </a:r>
          </a:p>
          <a:p>
            <a:r>
              <a:rPr lang="en-US" dirty="0"/>
              <a:t>Air Purifier</a:t>
            </a:r>
          </a:p>
          <a:p>
            <a:r>
              <a:rPr lang="en-US" dirty="0"/>
              <a:t>Roomba vacuum</a:t>
            </a:r>
          </a:p>
          <a:p>
            <a:r>
              <a:rPr lang="en-US" dirty="0"/>
              <a:t>Oven</a:t>
            </a:r>
          </a:p>
          <a:p>
            <a:r>
              <a:rPr lang="en-US" dirty="0"/>
              <a:t>Microwave</a:t>
            </a:r>
          </a:p>
          <a:p>
            <a:r>
              <a:rPr lang="en-US" dirty="0"/>
              <a:t>Refrigerator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27029-C51C-1F4A-AFFA-8533B2A8C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003B85-3149-CB49-99DC-2957C7D55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5B60CF-B16E-F241-94CB-D6FB7A396D1E}"/>
              </a:ext>
            </a:extLst>
          </p:cNvPr>
          <p:cNvSpPr txBox="1">
            <a:spLocks/>
          </p:cNvSpPr>
          <p:nvPr/>
        </p:nvSpPr>
        <p:spPr>
          <a:xfrm>
            <a:off x="6096000" y="1238996"/>
            <a:ext cx="4480034" cy="483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Dishwasher</a:t>
            </a:r>
          </a:p>
          <a:p>
            <a:r>
              <a:rPr lang="en-US" dirty="0"/>
              <a:t>Clothes Washer</a:t>
            </a:r>
          </a:p>
          <a:p>
            <a:r>
              <a:rPr lang="en-US" dirty="0"/>
              <a:t>Clothes Dryer</a:t>
            </a:r>
          </a:p>
          <a:p>
            <a:r>
              <a:rPr lang="en-US" dirty="0"/>
              <a:t>Bathroom Scale</a:t>
            </a:r>
          </a:p>
          <a:p>
            <a:r>
              <a:rPr lang="en-US" dirty="0"/>
              <a:t>Pool Controller</a:t>
            </a:r>
          </a:p>
          <a:p>
            <a:r>
              <a:rPr lang="en-US" dirty="0"/>
              <a:t>Kiln Controller</a:t>
            </a:r>
          </a:p>
          <a:p>
            <a:r>
              <a:rPr lang="en-US" dirty="0"/>
              <a:t>Sprinkler System Controller</a:t>
            </a:r>
          </a:p>
          <a:p>
            <a:r>
              <a:rPr lang="en-US" dirty="0"/>
              <a:t>Security System</a:t>
            </a:r>
          </a:p>
          <a:p>
            <a:r>
              <a:rPr lang="en-US" dirty="0"/>
              <a:t>Video Cameras</a:t>
            </a:r>
          </a:p>
        </p:txBody>
      </p:sp>
    </p:spTree>
    <p:extLst>
      <p:ext uri="{BB962C8B-B14F-4D97-AF65-F5344CB8AC3E}">
        <p14:creationId xmlns:p14="http://schemas.microsoft.com/office/powerpoint/2010/main" val="17603740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AF505-2F0C-9F43-8A89-5CED17750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Embedded System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AF239-BD0B-3B43-B0CB-F458B1CC5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Roughly 3-5% of software developers work on embedded systems.</a:t>
            </a:r>
          </a:p>
          <a:p>
            <a:r>
              <a:rPr lang="en-US" dirty="0"/>
              <a:t>The development process is more cumbersome.</a:t>
            </a:r>
          </a:p>
          <a:p>
            <a:r>
              <a:rPr lang="en-US" dirty="0"/>
              <a:t>Libraries and system functions are limited.</a:t>
            </a:r>
          </a:p>
          <a:p>
            <a:r>
              <a:rPr lang="en-US" dirty="0"/>
              <a:t>Programmers need to focus on </a:t>
            </a:r>
            <a:r>
              <a:rPr lang="en-US" i="1" dirty="0"/>
              <a:t>performance</a:t>
            </a:r>
            <a:r>
              <a:rPr lang="en-US" dirty="0"/>
              <a:t> and </a:t>
            </a:r>
            <a:r>
              <a:rPr lang="en-US" i="1" dirty="0"/>
              <a:t>efficient use of memory</a:t>
            </a:r>
            <a:r>
              <a:rPr lang="en-US" dirty="0"/>
              <a:t>.</a:t>
            </a:r>
          </a:p>
          <a:p>
            <a:r>
              <a:rPr lang="en-US" dirty="0"/>
              <a:t>Programmers may need a deep understanding of specific hardware capabilities.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361B7-CF61-EC45-A897-FE415234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FB54C-395C-1E41-8CF4-7C9F366C4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6061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D9C04-1D3A-C24A-975F-A7649F014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A45E9-836C-5046-9BA6-352A34534E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is a micro-controller* on a board, used for educational purposes and limited commercial development</a:t>
            </a:r>
          </a:p>
          <a:p>
            <a:r>
              <a:rPr lang="en-US" dirty="0"/>
              <a:t>Developed in 2005 at the Interaction Design Institute Ivrea (IDII) in Ivrea, Italy</a:t>
            </a:r>
          </a:p>
          <a:p>
            <a:r>
              <a:rPr lang="en-US" dirty="0"/>
              <a:t>No independent OS; library functions are linked into the application program</a:t>
            </a:r>
          </a:p>
          <a:p>
            <a:r>
              <a:rPr lang="en-US" dirty="0"/>
              <a:t>Inexpensive; can be built into commercial products ($4-25)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* Micro-controller:  a very simple, self-contained computer-on-a-chip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88006-EF51-2E45-927E-567EDD63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8169D7-09DF-B040-B4C6-D0D96A9EB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4577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921E5-43F5-F74A-A0B2-7767E9BA9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57DE8-9645-6F46-BA27-ED49D4FE9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Raspberry Pi is a computer on a board, often used in educational environments</a:t>
            </a:r>
          </a:p>
          <a:p>
            <a:r>
              <a:rPr lang="en-US" dirty="0"/>
              <a:t>Developed in 2012 by Raspberry Pi Foundation and Broadcom</a:t>
            </a:r>
          </a:p>
          <a:p>
            <a:r>
              <a:rPr lang="en-US" dirty="0"/>
              <a:t>Supports monitor, mouse, and keyboard</a:t>
            </a:r>
          </a:p>
          <a:p>
            <a:r>
              <a:rPr lang="en-US" dirty="0"/>
              <a:t>Can be interfaced to external sensors and devices to teach some basics of embedded systems programming</a:t>
            </a:r>
          </a:p>
          <a:p>
            <a:r>
              <a:rPr lang="en-US" dirty="0"/>
              <a:t>A full, general purpose processor and operating system (Linux)</a:t>
            </a:r>
          </a:p>
          <a:p>
            <a:r>
              <a:rPr lang="en-US" dirty="0"/>
              <a:t>Significant RAM (256MB to 8GB)</a:t>
            </a:r>
          </a:p>
          <a:p>
            <a:r>
              <a:rPr lang="en-US" dirty="0"/>
              <a:t>No disk</a:t>
            </a:r>
          </a:p>
          <a:p>
            <a:r>
              <a:rPr lang="en-US" dirty="0"/>
              <a:t>Too expensive to embed in many real-world applications ($35-75)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52FA7-A27C-F44C-A833-46F6D77A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A3F50-EB71-494F-B117-BD735F226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4923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DBCD9-F0A4-9740-9C4B-966506F47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50660-6855-5A48-833D-FEE0065F4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2958"/>
            <a:ext cx="5183038" cy="2901683"/>
          </a:xfrm>
        </p:spPr>
        <p:txBody>
          <a:bodyPr>
            <a:normAutofit/>
          </a:bodyPr>
          <a:lstStyle/>
          <a:p>
            <a:r>
              <a:rPr lang="en-US" dirty="0"/>
              <a:t>Teensy 3.6</a:t>
            </a:r>
          </a:p>
          <a:p>
            <a:r>
              <a:rPr lang="en-US" dirty="0"/>
              <a:t>Launchpad MSP430</a:t>
            </a:r>
          </a:p>
          <a:p>
            <a:r>
              <a:rPr lang="en-US" dirty="0" err="1"/>
              <a:t>Netduino</a:t>
            </a:r>
            <a:r>
              <a:rPr lang="en-US" dirty="0"/>
              <a:t> N3 Wi-Fi</a:t>
            </a:r>
          </a:p>
          <a:p>
            <a:r>
              <a:rPr lang="en-US" dirty="0" err="1"/>
              <a:t>SparkFun</a:t>
            </a:r>
            <a:r>
              <a:rPr lang="en-US" dirty="0"/>
              <a:t> </a:t>
            </a:r>
            <a:r>
              <a:rPr lang="en-US" dirty="0" err="1"/>
              <a:t>RedBoard</a:t>
            </a:r>
            <a:r>
              <a:rPr lang="en-US" dirty="0"/>
              <a:t> Artemis</a:t>
            </a:r>
          </a:p>
          <a:p>
            <a:r>
              <a:rPr lang="en-US" dirty="0"/>
              <a:t>Silicon Labs Wonder Gecko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0B084-51D7-5A47-9E82-2862BC608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142E61-463D-4842-ABB8-BB07537F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B31B59-5FD4-A04F-BFA3-88BCEA32DBED}"/>
              </a:ext>
            </a:extLst>
          </p:cNvPr>
          <p:cNvSpPr txBox="1">
            <a:spLocks/>
          </p:cNvSpPr>
          <p:nvPr/>
        </p:nvSpPr>
        <p:spPr>
          <a:xfrm>
            <a:off x="6019081" y="2532958"/>
            <a:ext cx="5183038" cy="2617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RockPi4 Model C</a:t>
            </a:r>
          </a:p>
          <a:p>
            <a:r>
              <a:rPr lang="en-US" dirty="0" err="1"/>
              <a:t>NanoPi</a:t>
            </a:r>
            <a:r>
              <a:rPr lang="en-US" dirty="0"/>
              <a:t> NEO3</a:t>
            </a:r>
          </a:p>
          <a:p>
            <a:r>
              <a:rPr lang="en-US" dirty="0" err="1"/>
              <a:t>PocketBeagle</a:t>
            </a:r>
            <a:endParaRPr lang="en-US" dirty="0"/>
          </a:p>
          <a:p>
            <a:r>
              <a:rPr lang="en-US" dirty="0"/>
              <a:t>Odroid-XU4</a:t>
            </a:r>
          </a:p>
          <a:p>
            <a:r>
              <a:rPr lang="en-US" dirty="0"/>
              <a:t>Banana Pi M3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61398A-C2DF-F143-9926-7AFE25FBFA11}"/>
              </a:ext>
            </a:extLst>
          </p:cNvPr>
          <p:cNvSpPr txBox="1"/>
          <p:nvPr/>
        </p:nvSpPr>
        <p:spPr>
          <a:xfrm>
            <a:off x="838200" y="1196667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Many single-board microcontrollers &amp; computers are available for education, development, and embedded applications.</a:t>
            </a:r>
          </a:p>
        </p:txBody>
      </p:sp>
    </p:spTree>
    <p:extLst>
      <p:ext uri="{BB962C8B-B14F-4D97-AF65-F5344CB8AC3E}">
        <p14:creationId xmlns:p14="http://schemas.microsoft.com/office/powerpoint/2010/main" val="42099202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4B61E-15DC-1245-B8A7-544A065D4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a Trend…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05EF0-9212-2244-9D5C-FFDFE751B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as with every other technology we’ve look at this semester, embedded systems – and embedded system applications – are becoming more powerful and more complex</a:t>
            </a:r>
          </a:p>
          <a:p>
            <a:r>
              <a:rPr lang="en-US" dirty="0"/>
              <a:t>At the same time, the systems are becoming smaller, cheaper, and more widespread – meaning more jobs for software developers</a:t>
            </a:r>
          </a:p>
          <a:p>
            <a:r>
              <a:rPr lang="en-US" dirty="0"/>
              <a:t>Better tools!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8431E-E5C9-454F-A37F-ED89E0F34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0FF2C8-1E70-E140-910B-9A276028C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47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7FF44-9E8D-344C-B7F8-67AB87FD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u="sng" dirty="0"/>
              <a:t>Why</a:t>
            </a:r>
            <a:r>
              <a:rPr lang="en-US" dirty="0"/>
              <a:t> Use Embedded Systems?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3525A-7502-CC42-95DB-A1DDC0AE1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Faster and cheaper to develop (standard computers &amp; software, rather than custom hardware).</a:t>
            </a:r>
          </a:p>
          <a:p>
            <a:r>
              <a:rPr lang="en-US" dirty="0"/>
              <a:t>More flexible:  problems can be fixed and features added with software updates.</a:t>
            </a:r>
          </a:p>
          <a:p>
            <a:r>
              <a:rPr lang="en-US" i="1" dirty="0"/>
              <a:t>May</a:t>
            </a:r>
            <a:r>
              <a:rPr lang="en-US" dirty="0"/>
              <a:t> be cheaper to manufacture (mass-produced, off-the-shelf computer chips rather than low-volume custom circuits).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8293A-9E80-FB4C-BD0A-7DE4B927A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988FAB-05CE-1741-A09B-4BAB2D232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8172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5BAB-720A-FC43-9720-2BA1AC17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053C9-DEA9-D640-B05F-96D86BCF9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10515600" cy="2685304"/>
          </a:xfrm>
        </p:spPr>
        <p:txBody>
          <a:bodyPr/>
          <a:lstStyle/>
          <a:p>
            <a:r>
              <a:rPr lang="en-US" dirty="0"/>
              <a:t>Log in to Canvas and complete Assignment 7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61E32-FD3F-A645-9D18-DD3535414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CMPE 220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60B654-BACE-444E-9A10-ED4383F63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603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84A96-990C-EC6C-38FF-E333A2D2A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Next Monday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E518B-642C-5C62-C683-1BDF0BBAA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Book, Open Notes</a:t>
            </a:r>
          </a:p>
          <a:p>
            <a:r>
              <a:rPr lang="en-US" dirty="0"/>
              <a:t>We will </a:t>
            </a:r>
            <a:r>
              <a:rPr lang="en-US" b="1" dirty="0"/>
              <a:t>not</a:t>
            </a:r>
            <a:r>
              <a:rPr lang="en-US" dirty="0"/>
              <a:t> use the lockdown browser</a:t>
            </a:r>
          </a:p>
          <a:p>
            <a:r>
              <a:rPr lang="en-US" dirty="0"/>
              <a:t>A mix of multiple choice, fill-in-the-blanks, and short-answer questions</a:t>
            </a:r>
          </a:p>
          <a:p>
            <a:r>
              <a:rPr lang="en-US" b="1" dirty="0"/>
              <a:t>Bring your laptops!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7D447-8180-1A0F-1B36-15039FBD5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DF7BA-AAFD-6947-6FB2-6F9173146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487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0C00E-9E7B-8049-AD60-877758DC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Week:  Midterm (Intro)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BC815-E567-454A-B290-52D2085A1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Historical figures:  Grace Hopper, Kathleen Booth, David Wheeler, Dennis Ritchie, Ken Thompson, </a:t>
            </a:r>
            <a:r>
              <a:rPr lang="en-US" dirty="0" err="1"/>
              <a:t>Edsger</a:t>
            </a:r>
            <a:r>
              <a:rPr lang="en-US" dirty="0"/>
              <a:t> Dijkstra, David Patterson</a:t>
            </a:r>
          </a:p>
          <a:p>
            <a:r>
              <a:rPr lang="en-US" dirty="0"/>
              <a:t>Key dates:  first assembler, punched cards, first binary computer, first linker, first command-line shell, make, ASCII / UTF characters, first IDE, structured programming, etc.</a:t>
            </a:r>
          </a:p>
          <a:p>
            <a:r>
              <a:rPr lang="en-US" dirty="0"/>
              <a:t>What are  Unix / Linux / POSIX systems”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29239-7C56-E94F-A499-AF948995D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13804-8FC8-E747-BC86-2B89FB31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7149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C1C85-467E-527E-C6B1-D2D614726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1978E-EE38-2A5A-EB3D-2806DF0B7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shell commands (cat, ls, cd, </a:t>
            </a:r>
            <a:r>
              <a:rPr lang="en-US" dirty="0" err="1"/>
              <a:t>pwd</a:t>
            </a:r>
            <a:r>
              <a:rPr lang="en-US" dirty="0"/>
              <a:t>) and concept (pipes, I/O redirection)</a:t>
            </a:r>
          </a:p>
          <a:p>
            <a:r>
              <a:rPr lang="en-US" dirty="0"/>
              <a:t>File permissions and ownership</a:t>
            </a:r>
          </a:p>
          <a:p>
            <a:r>
              <a:rPr lang="en-US" dirty="0" err="1"/>
              <a:t>Makefiles</a:t>
            </a:r>
            <a:r>
              <a:rPr lang="en-US" dirty="0"/>
              <a:t> and make rules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7B8D-163D-B1F0-A5CF-30CDC1A00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419D5A-9089-4FC1-31C9-E1D3B01D6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9124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7E200-306E-2C4B-B8FD-F4AD43C09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(Architecture)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54284-F7EC-3D44-8D20-4F2D28D76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38996"/>
            <a:ext cx="10690185" cy="4831298"/>
          </a:xfrm>
        </p:spPr>
        <p:txBody>
          <a:bodyPr/>
          <a:lstStyle/>
          <a:p>
            <a:r>
              <a:rPr lang="en-US" dirty="0"/>
              <a:t>BCD arithmetic</a:t>
            </a:r>
          </a:p>
          <a:p>
            <a:r>
              <a:rPr lang="en-US" dirty="0"/>
              <a:t>Character set representations (ASCII, EBCDIC, Unicode, UTF-8, UTF-16)</a:t>
            </a:r>
          </a:p>
          <a:p>
            <a:r>
              <a:rPr lang="en-US" dirty="0"/>
              <a:t>Floating point representations</a:t>
            </a:r>
          </a:p>
          <a:p>
            <a:r>
              <a:rPr lang="en-US" dirty="0"/>
              <a:t>Addressing modes (immediate, displacement, indirect, register, stack)</a:t>
            </a:r>
          </a:p>
          <a:p>
            <a:r>
              <a:rPr lang="en-US" dirty="0"/>
              <a:t>RISC versus CISC</a:t>
            </a:r>
          </a:p>
          <a:p>
            <a:r>
              <a:rPr lang="en-US" dirty="0"/>
              <a:t>Pipelining</a:t>
            </a:r>
          </a:p>
          <a:p>
            <a:r>
              <a:rPr lang="en-US" dirty="0"/>
              <a:t>Microprogramming</a:t>
            </a:r>
          </a:p>
          <a:p>
            <a:r>
              <a:rPr lang="en-US" dirty="0"/>
              <a:t>The SIC and SIC/XE instruction set</a:t>
            </a:r>
          </a:p>
          <a:p>
            <a:pPr lvl="1"/>
            <a:r>
              <a:rPr lang="en-US" dirty="0"/>
              <a:t>Short programs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10EB8-9AE5-C24B-8EF9-47D580F2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C34985-F03D-9946-BA01-F6DBB5648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3525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AAC4B-9F84-1145-A1AF-FE1DB6ACD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(Architectural Directions)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F1B64-B496-CD41-BBC5-452E784CC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Integrating functions onto processor chip</a:t>
            </a:r>
          </a:p>
          <a:p>
            <a:r>
              <a:rPr lang="en-US" dirty="0"/>
              <a:t>Shifting function to MMU</a:t>
            </a:r>
          </a:p>
          <a:p>
            <a:r>
              <a:rPr lang="en-US" dirty="0"/>
              <a:t>Quantum computers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91C07-5F98-D847-B11C-125BD24BE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CCAD5-F660-054D-B1B8-7594A7FA6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2979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9DDF6A1C-806E-FE45-976E-4F03930834F9}"/>
              </a:ext>
            </a:extLst>
          </p:cNvPr>
          <p:cNvSpPr txBox="1"/>
          <p:nvPr/>
        </p:nvSpPr>
        <p:spPr>
          <a:xfrm>
            <a:off x="9725555" y="1530971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48B42E-5C20-BA49-AE7B-0044089E49C2}"/>
              </a:ext>
            </a:extLst>
          </p:cNvPr>
          <p:cNvSpPr txBox="1"/>
          <p:nvPr/>
        </p:nvSpPr>
        <p:spPr>
          <a:xfrm>
            <a:off x="5369456" y="1527885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7FE22C-DC92-AB45-90BE-D59DF23B5C9E}"/>
              </a:ext>
            </a:extLst>
          </p:cNvPr>
          <p:cNvSpPr txBox="1"/>
          <p:nvPr/>
        </p:nvSpPr>
        <p:spPr>
          <a:xfrm>
            <a:off x="927100" y="1515185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FF5798-3299-DE48-8871-CA6A3824A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(The Software Build Cycle)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FDC89-F25B-5E45-A413-97664DD63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9054F-0CFE-434D-A390-61CC4927D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8677A4-3283-3A4C-9804-B6BAEEB40A99}"/>
              </a:ext>
            </a:extLst>
          </p:cNvPr>
          <p:cNvSpPr txBox="1"/>
          <p:nvPr/>
        </p:nvSpPr>
        <p:spPr>
          <a:xfrm>
            <a:off x="8382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 Level Language Source Code </a:t>
            </a:r>
            <a:br>
              <a:rPr lang="en-US" dirty="0"/>
            </a:br>
            <a:r>
              <a:rPr lang="en-US" dirty="0"/>
              <a:t>(e.g. C++)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EBD30B4-E48B-6543-9240-446EEFB8FE58}"/>
              </a:ext>
            </a:extLst>
          </p:cNvPr>
          <p:cNvCxnSpPr/>
          <p:nvPr/>
        </p:nvCxnSpPr>
        <p:spPr>
          <a:xfrm>
            <a:off x="27432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69983DA-337D-3C48-8EAD-CB2C8D285D70}"/>
              </a:ext>
            </a:extLst>
          </p:cNvPr>
          <p:cNvSpPr/>
          <p:nvPr/>
        </p:nvSpPr>
        <p:spPr>
          <a:xfrm>
            <a:off x="3289300" y="1412246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958C2-B695-6344-8124-EADE949D856E}"/>
              </a:ext>
            </a:extLst>
          </p:cNvPr>
          <p:cNvSpPr txBox="1"/>
          <p:nvPr/>
        </p:nvSpPr>
        <p:spPr>
          <a:xfrm>
            <a:off x="3342068" y="1827745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Compiler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1C97541-31D6-DD44-AC0E-E62737A01EC0}"/>
              </a:ext>
            </a:extLst>
          </p:cNvPr>
          <p:cNvCxnSpPr/>
          <p:nvPr/>
        </p:nvCxnSpPr>
        <p:spPr>
          <a:xfrm>
            <a:off x="46863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100009C-ED8F-2843-9B44-B547365DBC4E}"/>
              </a:ext>
            </a:extLst>
          </p:cNvPr>
          <p:cNvSpPr txBox="1"/>
          <p:nvPr/>
        </p:nvSpPr>
        <p:spPr>
          <a:xfrm>
            <a:off x="52578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Assembly Language Source Code </a:t>
            </a:r>
            <a:br>
              <a:rPr lang="en-US" dirty="0"/>
            </a:b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8612356-C72F-DB4D-A7AA-1AEB7FDB21C7}"/>
              </a:ext>
            </a:extLst>
          </p:cNvPr>
          <p:cNvCxnSpPr/>
          <p:nvPr/>
        </p:nvCxnSpPr>
        <p:spPr>
          <a:xfrm>
            <a:off x="71882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5ADA97B3-116A-1841-927F-44398298D086}"/>
              </a:ext>
            </a:extLst>
          </p:cNvPr>
          <p:cNvSpPr/>
          <p:nvPr/>
        </p:nvSpPr>
        <p:spPr>
          <a:xfrm>
            <a:off x="7747000" y="1412246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DCDBE7-1B8B-D448-BAF4-77D88FBE51F9}"/>
              </a:ext>
            </a:extLst>
          </p:cNvPr>
          <p:cNvSpPr txBox="1"/>
          <p:nvPr/>
        </p:nvSpPr>
        <p:spPr>
          <a:xfrm>
            <a:off x="7736268" y="1827745"/>
            <a:ext cx="11865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/>
              <a:t>Assembler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B1C414-DCE3-0145-A732-71C282D0F939}"/>
              </a:ext>
            </a:extLst>
          </p:cNvPr>
          <p:cNvSpPr txBox="1"/>
          <p:nvPr/>
        </p:nvSpPr>
        <p:spPr>
          <a:xfrm>
            <a:off x="9626600" y="1412246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Binary Machine Code </a:t>
            </a:r>
          </a:p>
          <a:p>
            <a:pPr algn="ctr"/>
            <a:br>
              <a:rPr lang="en-US" dirty="0"/>
            </a:b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960908-710D-C146-9179-2ACD648E42EC}"/>
              </a:ext>
            </a:extLst>
          </p:cNvPr>
          <p:cNvCxnSpPr/>
          <p:nvPr/>
        </p:nvCxnSpPr>
        <p:spPr>
          <a:xfrm>
            <a:off x="9029700" y="2012410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2C98C5D-539A-274A-B670-3685F00EA25A}"/>
              </a:ext>
            </a:extLst>
          </p:cNvPr>
          <p:cNvSpPr txBox="1">
            <a:spLocks/>
          </p:cNvSpPr>
          <p:nvPr/>
        </p:nvSpPr>
        <p:spPr>
          <a:xfrm>
            <a:off x="-1373444" y="3654646"/>
            <a:ext cx="10515600" cy="4831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D8238DE-A796-7C41-BE2D-D7F145DCD410}"/>
              </a:ext>
            </a:extLst>
          </p:cNvPr>
          <p:cNvSpPr/>
          <p:nvPr/>
        </p:nvSpPr>
        <p:spPr>
          <a:xfrm>
            <a:off x="1103056" y="4506292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0A151B-FB7C-6A4A-8520-D001BADD14C0}"/>
              </a:ext>
            </a:extLst>
          </p:cNvPr>
          <p:cNvSpPr txBox="1"/>
          <p:nvPr/>
        </p:nvSpPr>
        <p:spPr>
          <a:xfrm>
            <a:off x="1168524" y="4921791"/>
            <a:ext cx="99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Linker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19D3F41-0AEF-E741-95DD-3A966575CDD4}"/>
              </a:ext>
            </a:extLst>
          </p:cNvPr>
          <p:cNvSpPr txBox="1"/>
          <p:nvPr/>
        </p:nvSpPr>
        <p:spPr>
          <a:xfrm>
            <a:off x="3028950" y="4506292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Executable </a:t>
            </a:r>
          </a:p>
          <a:p>
            <a:pPr algn="ctr"/>
            <a:r>
              <a:rPr lang="en-US" dirty="0"/>
              <a:t>Code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7EB01C1-4757-704E-B95D-C91EAD310522}"/>
              </a:ext>
            </a:extLst>
          </p:cNvPr>
          <p:cNvSpPr/>
          <p:nvPr/>
        </p:nvSpPr>
        <p:spPr>
          <a:xfrm>
            <a:off x="5526344" y="4506292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6CBB3B-B052-9445-A38C-B9D52195BF22}"/>
              </a:ext>
            </a:extLst>
          </p:cNvPr>
          <p:cNvSpPr txBox="1"/>
          <p:nvPr/>
        </p:nvSpPr>
        <p:spPr>
          <a:xfrm>
            <a:off x="5591812" y="4921791"/>
            <a:ext cx="990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Loader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21AE2F-A308-B842-871E-BDB650581C4F}"/>
              </a:ext>
            </a:extLst>
          </p:cNvPr>
          <p:cNvSpPr txBox="1"/>
          <p:nvPr/>
        </p:nvSpPr>
        <p:spPr>
          <a:xfrm>
            <a:off x="7505824" y="4516651"/>
            <a:ext cx="1727200" cy="120032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In-Memory</a:t>
            </a:r>
          </a:p>
          <a:p>
            <a:pPr algn="ctr"/>
            <a:r>
              <a:rPr lang="en-US" dirty="0"/>
              <a:t>Code</a:t>
            </a:r>
          </a:p>
          <a:p>
            <a:pPr algn="ctr"/>
            <a:br>
              <a:rPr lang="en-US" dirty="0"/>
            </a:br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580C7F7-842E-844E-979D-08A02B3B5597}"/>
              </a:ext>
            </a:extLst>
          </p:cNvPr>
          <p:cNvSpPr/>
          <p:nvPr/>
        </p:nvSpPr>
        <p:spPr>
          <a:xfrm>
            <a:off x="9914194" y="4532153"/>
            <a:ext cx="1155700" cy="114860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E1508B3-0318-A449-8570-4BBBA286431E}"/>
              </a:ext>
            </a:extLst>
          </p:cNvPr>
          <p:cNvSpPr txBox="1"/>
          <p:nvPr/>
        </p:nvSpPr>
        <p:spPr>
          <a:xfrm>
            <a:off x="9914194" y="4807952"/>
            <a:ext cx="115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Hardware</a:t>
            </a:r>
            <a:br>
              <a:rPr lang="en-US" b="1" dirty="0"/>
            </a:br>
            <a:r>
              <a:rPr lang="en-US" b="1" dirty="0"/>
              <a:t>Execution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081A6FE-E786-234A-8394-4B030FB8950E}"/>
              </a:ext>
            </a:extLst>
          </p:cNvPr>
          <p:cNvCxnSpPr/>
          <p:nvPr/>
        </p:nvCxnSpPr>
        <p:spPr>
          <a:xfrm>
            <a:off x="2400300" y="5103806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6B391C4-0FA7-5C49-826D-B538D6872432}"/>
              </a:ext>
            </a:extLst>
          </p:cNvPr>
          <p:cNvCxnSpPr/>
          <p:nvPr/>
        </p:nvCxnSpPr>
        <p:spPr>
          <a:xfrm>
            <a:off x="4895850" y="5103806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2DB02F4-A7E4-D94F-ABEC-C7ABBFD22A8B}"/>
              </a:ext>
            </a:extLst>
          </p:cNvPr>
          <p:cNvCxnSpPr/>
          <p:nvPr/>
        </p:nvCxnSpPr>
        <p:spPr>
          <a:xfrm>
            <a:off x="6858000" y="5103806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E8BE4DD-ECAC-914C-B754-30C86A97024C}"/>
              </a:ext>
            </a:extLst>
          </p:cNvPr>
          <p:cNvCxnSpPr/>
          <p:nvPr/>
        </p:nvCxnSpPr>
        <p:spPr>
          <a:xfrm>
            <a:off x="9366250" y="5088765"/>
            <a:ext cx="444500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6E84EDF-E91A-7C40-9D7F-5943CB2FB3B4}"/>
              </a:ext>
            </a:extLst>
          </p:cNvPr>
          <p:cNvCxnSpPr/>
          <p:nvPr/>
        </p:nvCxnSpPr>
        <p:spPr>
          <a:xfrm>
            <a:off x="1676400" y="3614951"/>
            <a:ext cx="88392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599A8B0-E89E-034D-B178-0F06617AFD0E}"/>
              </a:ext>
            </a:extLst>
          </p:cNvPr>
          <p:cNvCxnSpPr>
            <a:cxnSpLocks/>
          </p:cNvCxnSpPr>
          <p:nvPr/>
        </p:nvCxnSpPr>
        <p:spPr>
          <a:xfrm flipH="1">
            <a:off x="10502900" y="2852951"/>
            <a:ext cx="12700" cy="7620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13A19B1-C4DE-EF44-ACD8-9BB5C99020CC}"/>
              </a:ext>
            </a:extLst>
          </p:cNvPr>
          <p:cNvCxnSpPr>
            <a:cxnSpLocks/>
          </p:cNvCxnSpPr>
          <p:nvPr/>
        </p:nvCxnSpPr>
        <p:spPr>
          <a:xfrm>
            <a:off x="1676400" y="3614951"/>
            <a:ext cx="0" cy="68284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23745426-5CF6-7947-AFE1-5F748D2C1646}"/>
              </a:ext>
            </a:extLst>
          </p:cNvPr>
          <p:cNvSpPr/>
          <p:nvPr/>
        </p:nvSpPr>
        <p:spPr>
          <a:xfrm>
            <a:off x="723900" y="1238997"/>
            <a:ext cx="3886200" cy="169140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42B9F7-5FEA-684B-88A4-76F484E8B486}"/>
              </a:ext>
            </a:extLst>
          </p:cNvPr>
          <p:cNvSpPr txBox="1"/>
          <p:nvPr/>
        </p:nvSpPr>
        <p:spPr>
          <a:xfrm>
            <a:off x="2083248" y="2972556"/>
            <a:ext cx="964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3028051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4F04-FD3B-0D4E-A4DB-E4389C658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(The Software Development Cycle)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040CF-12D0-2646-AB33-16425F6B0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pass and single pass assemblers</a:t>
            </a:r>
          </a:p>
          <a:p>
            <a:r>
              <a:rPr lang="en-US" dirty="0"/>
              <a:t>Relocating linkers</a:t>
            </a:r>
          </a:p>
          <a:p>
            <a:r>
              <a:rPr lang="en-US" dirty="0"/>
              <a:t>Dynamic libraries</a:t>
            </a:r>
          </a:p>
          <a:p>
            <a:r>
              <a:rPr lang="en-US" dirty="0"/>
              <a:t>Absolute versus relocating loaders</a:t>
            </a:r>
          </a:p>
          <a:p>
            <a:r>
              <a:rPr lang="en-US" dirty="0"/>
              <a:t>IDEs</a:t>
            </a:r>
          </a:p>
          <a:p>
            <a:pPr lvl="1"/>
            <a:r>
              <a:rPr lang="en-US" dirty="0"/>
              <a:t>Smart editors</a:t>
            </a:r>
          </a:p>
          <a:p>
            <a:pPr lvl="1"/>
            <a:r>
              <a:rPr lang="en-US" dirty="0"/>
              <a:t>Version control </a:t>
            </a:r>
          </a:p>
          <a:p>
            <a:pPr lvl="1"/>
            <a:r>
              <a:rPr lang="en-US" dirty="0"/>
              <a:t>Debuggers &amp; breakpoints</a:t>
            </a:r>
          </a:p>
          <a:p>
            <a:r>
              <a:rPr lang="en-US" dirty="0"/>
              <a:t>Macro Languages and Macro-Processors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079A9-8D43-6846-8DDE-EC71B0FF5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F4E5B-EBD0-4D48-AC74-E5A7A9D90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1867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F2BCA-5D5A-3F4C-B1CE-0AF8BE84A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D05EB-11C1-C145-A74F-5545A5BB3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Structured Programming</a:t>
            </a:r>
          </a:p>
          <a:p>
            <a:pPr lvl="1"/>
            <a:r>
              <a:rPr lang="en-US" dirty="0"/>
              <a:t>Sequence</a:t>
            </a:r>
          </a:p>
          <a:p>
            <a:pPr lvl="1"/>
            <a:r>
              <a:rPr lang="en-US" dirty="0"/>
              <a:t>Selection</a:t>
            </a:r>
          </a:p>
          <a:p>
            <a:pPr lvl="1"/>
            <a:r>
              <a:rPr lang="en-US" dirty="0"/>
              <a:t>Iteration</a:t>
            </a:r>
          </a:p>
          <a:p>
            <a:r>
              <a:rPr lang="en-US" dirty="0"/>
              <a:t>Pseudocode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5607D-ED3D-5543-AD72-FE940B0D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33845-1ED7-9D4A-B20C-8D05922D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1331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2A79F-6F4F-3AB9-5DE9-172350AB9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95FBE-97C4-0976-E994-4F083983B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Scanning (lexical processing)</a:t>
            </a:r>
          </a:p>
          <a:p>
            <a:pPr lvl="1"/>
            <a:r>
              <a:rPr lang="en-US" dirty="0"/>
              <a:t>Finite State Machines</a:t>
            </a:r>
          </a:p>
          <a:p>
            <a:r>
              <a:rPr lang="en-US" dirty="0"/>
              <a:t>Parsing (syntactic processing)</a:t>
            </a:r>
          </a:p>
          <a:p>
            <a:r>
              <a:rPr lang="en-US" dirty="0"/>
              <a:t>Code Generation</a:t>
            </a:r>
          </a:p>
          <a:p>
            <a:pPr lvl="1"/>
            <a:r>
              <a:rPr lang="en-US" dirty="0"/>
              <a:t>Optimization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50D8B-B420-612A-AF1E-D40AAEC3C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8326B-F7F0-FE47-C25F-108C61EA7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26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332D-E68A-D844-B98C-CF07A8A11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963F-AAF1-7E40-A62A-D752DEBBE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6851650" cy="4831298"/>
          </a:xfrm>
        </p:spPr>
        <p:txBody>
          <a:bodyPr/>
          <a:lstStyle/>
          <a:p>
            <a:r>
              <a:rPr lang="en-US" dirty="0"/>
              <a:t>One of the earliest mass-produced embedded systems was the Autonetics D-17 guidance computer for the Minuteman missile, released in 1961.</a:t>
            </a:r>
          </a:p>
          <a:p>
            <a:r>
              <a:rPr lang="en-US" dirty="0"/>
              <a:t>Just as the </a:t>
            </a:r>
            <a:r>
              <a:rPr lang="en-US" i="1" dirty="0"/>
              <a:t>ENIAC </a:t>
            </a:r>
            <a:r>
              <a:rPr lang="en-US" dirty="0"/>
              <a:t>in 1945, which was delivered to the US Army to compute artillery trajectories, a significant advance in computing was driven by military requirements.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FAFC8-532A-EB40-B849-B7FDC430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F3742D-E5C9-A747-8CE6-7DE68C7CB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7930EA-34B2-0048-8B39-897DF5E34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743" y="1318234"/>
            <a:ext cx="3459562" cy="47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23175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A220-04D7-9037-2F9B-B9206A55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CD2D-11C3-15D4-2D22-1D6EC912C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Process Management</a:t>
            </a:r>
          </a:p>
          <a:p>
            <a:pPr lvl="1"/>
            <a:r>
              <a:rPr lang="en-US" dirty="0" err="1"/>
              <a:t>Interprocess</a:t>
            </a:r>
            <a:r>
              <a:rPr lang="en-US" dirty="0"/>
              <a:t> Communications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Input / Output (I/O) Management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Memory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System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System Functions and Kernel Mode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User Interaction – (maybe)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Network Management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94470-AC84-0F1C-04A7-F03B72AD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8261A-B7D0-7A20-12C1-87F47168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7750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D1E60-8273-E5AE-E602-20A483EC5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C9E4-1C62-1A2A-2B20-11E987CA0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Process Management</a:t>
            </a:r>
          </a:p>
          <a:p>
            <a:pPr lvl="1"/>
            <a:r>
              <a:rPr lang="en-US" dirty="0" err="1"/>
              <a:t>Interprocess</a:t>
            </a:r>
            <a:r>
              <a:rPr lang="en-US" dirty="0"/>
              <a:t> Communications</a:t>
            </a:r>
          </a:p>
          <a:p>
            <a:pPr lvl="1"/>
            <a:r>
              <a:rPr lang="en-US" dirty="0"/>
              <a:t>Process Control Blocks (PCBs)</a:t>
            </a:r>
          </a:p>
          <a:p>
            <a:pPr lvl="1"/>
            <a:r>
              <a:rPr lang="en-US" dirty="0"/>
              <a:t>Schedulers</a:t>
            </a:r>
          </a:p>
          <a:p>
            <a:pPr lvl="1"/>
            <a:r>
              <a:rPr lang="en-US" dirty="0"/>
              <a:t>Dispatchers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Input / Output (I/O) Management </a:t>
            </a:r>
          </a:p>
          <a:p>
            <a:pPr lvl="1"/>
            <a:r>
              <a:rPr lang="en-US" dirty="0"/>
              <a:t>I/O Control Blocks</a:t>
            </a:r>
          </a:p>
          <a:p>
            <a:pPr lvl="1"/>
            <a:r>
              <a:rPr lang="en-US" dirty="0"/>
              <a:t>I/O Wait States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Memory Management</a:t>
            </a:r>
          </a:p>
          <a:p>
            <a:pPr lvl="1"/>
            <a:r>
              <a:rPr lang="en-US" dirty="0"/>
              <a:t>Virtual Memory</a:t>
            </a:r>
          </a:p>
          <a:p>
            <a:pPr lvl="1"/>
            <a:r>
              <a:rPr lang="en-US" dirty="0"/>
              <a:t>Memory Management Units (MMUs)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BEB31-B920-8A86-0590-4C6C3C487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75AE24-2E78-3DDE-4232-B4690F03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260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A220-04D7-9037-2F9B-B9206A55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CD2D-11C3-15D4-2D22-1D6EC912C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/>
              <a:t>File System Management</a:t>
            </a:r>
          </a:p>
          <a:p>
            <a:pPr lvl="1"/>
            <a:r>
              <a:rPr lang="en-US" dirty="0"/>
              <a:t>Directories</a:t>
            </a:r>
          </a:p>
          <a:p>
            <a:pPr lvl="1"/>
            <a:r>
              <a:rPr lang="en-US" dirty="0"/>
              <a:t>File system cleanup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System Functions and Kernel Mode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User mode versus kernel mode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Context switching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User Interaction – (maybe)</a:t>
            </a:r>
          </a:p>
          <a:p>
            <a:pPr lvl="1"/>
            <a:r>
              <a:rPr lang="en-US" dirty="0"/>
              <a:t>Shells</a:t>
            </a:r>
          </a:p>
          <a:p>
            <a:pPr lvl="1"/>
            <a:r>
              <a:rPr lang="en-US" dirty="0"/>
              <a:t>Windowing systems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94470-AC84-0F1C-04A7-F03B72AD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8261A-B7D0-7A20-12C1-87F47168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7204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A220-04D7-9037-2F9B-B9206A55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CD2D-11C3-15D4-2D22-1D6EC912C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7"/>
            </a:pPr>
            <a:r>
              <a:rPr lang="en-US" dirty="0"/>
              <a:t>Network Management</a:t>
            </a:r>
          </a:p>
          <a:p>
            <a:pPr lvl="1"/>
            <a:r>
              <a:rPr lang="en-US" dirty="0"/>
              <a:t>Protocols</a:t>
            </a:r>
          </a:p>
          <a:p>
            <a:pPr lvl="1"/>
            <a:r>
              <a:rPr lang="en-US" dirty="0"/>
              <a:t>Ports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94470-AC84-0F1C-04A7-F03B72ADE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8261A-B7D0-7A20-12C1-87F47168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1295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D92A4-19B0-C221-4DF4-06A832F61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91475-43A9-0D8D-4074-4D26D54CA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Distributed Operating Systems</a:t>
            </a:r>
          </a:p>
          <a:p>
            <a:r>
              <a:rPr lang="en-US" dirty="0"/>
              <a:t>Network Operating Systems</a:t>
            </a:r>
          </a:p>
          <a:p>
            <a:r>
              <a:rPr lang="en-US" dirty="0"/>
              <a:t>Cloud Operating Systems</a:t>
            </a:r>
          </a:p>
          <a:p>
            <a:r>
              <a:rPr lang="en-US" dirty="0"/>
              <a:t>Object Oriented Operating Systems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3C761-3D6A-17E1-DD46-9EEA1CB12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633A8-2380-27AE-7879-F590D08AA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272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91F9-D342-402C-AB4F-9D3F907B2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Client-Server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4027E-24FE-710F-97F8-B311C33981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OSI versus TCP/IP Stack</a:t>
            </a:r>
          </a:p>
          <a:p>
            <a:r>
              <a:rPr lang="en-US" dirty="0"/>
              <a:t>Protocols</a:t>
            </a:r>
          </a:p>
          <a:p>
            <a:r>
              <a:rPr lang="en-US" dirty="0"/>
              <a:t>IP addressing</a:t>
            </a:r>
          </a:p>
          <a:p>
            <a:r>
              <a:rPr lang="en-US" dirty="0"/>
              <a:t>IP v4 versus IP v6</a:t>
            </a:r>
          </a:p>
          <a:p>
            <a:r>
              <a:rPr lang="en-US" dirty="0"/>
              <a:t>Ports</a:t>
            </a:r>
          </a:p>
          <a:p>
            <a:r>
              <a:rPr lang="en-US" dirty="0"/>
              <a:t>UDP, TCP, HTTP, HTTPS</a:t>
            </a:r>
          </a:p>
          <a:p>
            <a:r>
              <a:rPr lang="en-US" dirty="0"/>
              <a:t>Client-Server Applications</a:t>
            </a:r>
          </a:p>
          <a:p>
            <a:pPr lvl="1"/>
            <a:r>
              <a:rPr lang="en-US" dirty="0"/>
              <a:t>FTP</a:t>
            </a:r>
          </a:p>
          <a:p>
            <a:pPr lvl="1"/>
            <a:r>
              <a:rPr lang="en-US" dirty="0"/>
              <a:t>DNS lookup</a:t>
            </a:r>
          </a:p>
          <a:p>
            <a:pPr lvl="1"/>
            <a:r>
              <a:rPr lang="en-US" dirty="0"/>
              <a:t>Web Servers</a:t>
            </a:r>
          </a:p>
          <a:p>
            <a:pPr lvl="1"/>
            <a:r>
              <a:rPr lang="en-US" dirty="0"/>
              <a:t>Web Services </a:t>
            </a:r>
            <a:r>
              <a:rPr lang="en-US"/>
              <a:t>and Applications</a:t>
            </a:r>
            <a:endParaRPr lang="en-US" dirty="0"/>
          </a:p>
          <a:p>
            <a:pPr lvl="1"/>
            <a:r>
              <a:rPr lang="en-US" dirty="0"/>
              <a:t>Email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6D90D-5F67-9C11-0246-4CC2AE90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86143B-4CA9-45B9-76E9-66E30773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291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4E0A4-FF55-D840-A6F4-5A37C71C4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4A346-B29F-FB40-9B19-79963C23B1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major milestone embedded system:  the Apollo Guidance Computer (1965).</a:t>
            </a:r>
          </a:p>
          <a:p>
            <a:r>
              <a:rPr lang="en-US" dirty="0"/>
              <a:t>Flew both the Apollo Command Module, and the Lunar Excursion Module (1969) </a:t>
            </a:r>
          </a:p>
          <a:p>
            <a:r>
              <a:rPr lang="en-US" i="1" dirty="0"/>
              <a:t>The Apollo space program and</a:t>
            </a:r>
            <a:br>
              <a:rPr lang="en-US" i="1" dirty="0"/>
            </a:br>
            <a:r>
              <a:rPr lang="en-US" i="1" dirty="0"/>
              <a:t>moon landing would not have</a:t>
            </a:r>
            <a:br>
              <a:rPr lang="en-US" i="1" dirty="0"/>
            </a:br>
            <a:r>
              <a:rPr lang="en-US" i="1" dirty="0"/>
              <a:t>been possible without the</a:t>
            </a:r>
            <a:br>
              <a:rPr lang="en-US" i="1" dirty="0"/>
            </a:br>
            <a:r>
              <a:rPr lang="en-US" i="1" dirty="0"/>
              <a:t>development of integrated </a:t>
            </a:r>
            <a:br>
              <a:rPr lang="en-US" i="1" dirty="0"/>
            </a:br>
            <a:r>
              <a:rPr lang="en-US" i="1" dirty="0"/>
              <a:t>circuits (ICs) and embedded </a:t>
            </a:r>
            <a:br>
              <a:rPr lang="en-US" i="1" dirty="0"/>
            </a:br>
            <a:r>
              <a:rPr lang="en-US" i="1" dirty="0"/>
              <a:t>systems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F0807-47DD-CD43-87CF-FE1242272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7A19E-8F07-E74F-8833-24E9DC3B2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CBBCE2-AC48-1449-9D93-230F1832F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99481"/>
            <a:ext cx="5451355" cy="327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88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445C8-79F5-D840-9054-266FD09F4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System/360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75348-DB48-0540-913C-EA7686C08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5"/>
            <a:ext cx="3386559" cy="4831298"/>
          </a:xfrm>
        </p:spPr>
        <p:txBody>
          <a:bodyPr/>
          <a:lstStyle/>
          <a:p>
            <a:r>
              <a:rPr lang="en-US" dirty="0"/>
              <a:t>First released 1964.</a:t>
            </a:r>
          </a:p>
          <a:p>
            <a:r>
              <a:rPr lang="en-US" dirty="0"/>
              <a:t>Built with discrete Transistor / Transistor Logic (TTL)</a:t>
            </a:r>
          </a:p>
          <a:p>
            <a:r>
              <a:rPr lang="en-US" dirty="0"/>
              <a:t>“Modern” operating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FD3A5-AA17-904C-AD7A-705114DA1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154F88-E8C2-FE4F-9CF5-C1196BB03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FB1509-8579-6141-84ED-F93B0BCEC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759" y="1238995"/>
            <a:ext cx="7129041" cy="474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750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5826B-4F39-934F-AC01-BE30CE222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Apollo Guidance Computer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9E52F-5452-7F4E-BAD2-2BCC70849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A7B8E6-1156-404E-9CA9-27F74BF12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F8D5D2-2F6A-2A49-AD10-40FCE3B88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8996"/>
            <a:ext cx="4453890" cy="4818904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Integrated Circuits</a:t>
            </a:r>
          </a:p>
          <a:p>
            <a:r>
              <a:rPr lang="en-US" dirty="0"/>
              <a:t>16-bit words</a:t>
            </a:r>
          </a:p>
          <a:p>
            <a:r>
              <a:rPr lang="en-US" dirty="0"/>
              <a:t>72 KB of ROM for programs</a:t>
            </a:r>
          </a:p>
          <a:p>
            <a:r>
              <a:rPr lang="en-US" dirty="0"/>
              <a:t>4 KB of RAM</a:t>
            </a:r>
          </a:p>
          <a:p>
            <a:r>
              <a:rPr lang="en-US" dirty="0"/>
              <a:t>Keypad control interface</a:t>
            </a:r>
          </a:p>
          <a:p>
            <a:r>
              <a:rPr lang="en-US" dirty="0"/>
              <a:t>Functions:</a:t>
            </a:r>
          </a:p>
          <a:p>
            <a:pPr lvl="1"/>
            <a:r>
              <a:rPr lang="en-US" dirty="0"/>
              <a:t>Displays System Status</a:t>
            </a:r>
          </a:p>
          <a:p>
            <a:pPr lvl="1"/>
            <a:r>
              <a:rPr lang="en-US" dirty="0"/>
              <a:t>Navigates</a:t>
            </a:r>
          </a:p>
          <a:p>
            <a:pPr lvl="1"/>
            <a:r>
              <a:rPr lang="en-US" dirty="0"/>
              <a:t>Flies the Apollo Command Module</a:t>
            </a:r>
          </a:p>
          <a:p>
            <a:pPr lvl="1"/>
            <a:r>
              <a:rPr lang="en-US" dirty="0"/>
              <a:t>Lands the LEM on the moon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0AB691-25C5-2346-A654-9A1B7EC40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120" y="1238997"/>
            <a:ext cx="5994680" cy="318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82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F8B79-E34D-1949-BE81-4B22B265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3A7DB-0503-4849-A2AF-1886AD6D7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1968, the first embedded system for a car was released.  The Volkswagen 1600 used a microprocessor to control its electronic fuel injection system.</a:t>
            </a:r>
          </a:p>
          <a:p>
            <a:r>
              <a:rPr lang="en-US" dirty="0"/>
              <a:t>The first microcontroller was developed by Texas Instruments in 1971. The TMS 1000 series, which became commercially available in 1974, contained a 4-bit processor.</a:t>
            </a:r>
          </a:p>
          <a:p>
            <a:r>
              <a:rPr lang="en-US" dirty="0"/>
              <a:t>In 1987, the first embedded operating system, the real-time </a:t>
            </a:r>
            <a:r>
              <a:rPr lang="en-US" b="1" dirty="0"/>
              <a:t>VxWorks</a:t>
            </a:r>
            <a:r>
              <a:rPr lang="en-US" dirty="0"/>
              <a:t>, was released by Wind River Systems.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5C186-9EA9-A54C-9234-33C38E486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CMPE 220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32615-3B9F-CB47-9805-239D80D76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F2910-D1F1-314D-A8F2-476646A55AB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079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19772</TotalTime>
  <Words>2943</Words>
  <Application>Microsoft Macintosh PowerPoint</Application>
  <PresentationFormat>Widescreen</PresentationFormat>
  <Paragraphs>559</Paragraphs>
  <Slides>55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CMPE 220 </vt:lpstr>
      <vt:lpstr>What is an Embedded System?</vt:lpstr>
      <vt:lpstr>Complex Circuits as Embedded Systems</vt:lpstr>
      <vt:lpstr>Why Use Embedded Systems?</vt:lpstr>
      <vt:lpstr>History</vt:lpstr>
      <vt:lpstr>History</vt:lpstr>
      <vt:lpstr>IBM System/360</vt:lpstr>
      <vt:lpstr>Apollo Guidance Computer</vt:lpstr>
      <vt:lpstr>More History</vt:lpstr>
      <vt:lpstr>Embedded Systems Today</vt:lpstr>
      <vt:lpstr>Embedded System Differences</vt:lpstr>
      <vt:lpstr>Different Architecture / System Characteristics</vt:lpstr>
      <vt:lpstr>Different Development Tools</vt:lpstr>
      <vt:lpstr>Building Embedded System Software</vt:lpstr>
      <vt:lpstr>Different Development Tools - Debugging</vt:lpstr>
      <vt:lpstr>Different Development Tools - Debugging</vt:lpstr>
      <vt:lpstr>Different Development Tools - Debugging</vt:lpstr>
      <vt:lpstr>Different Development Tools - Debugging</vt:lpstr>
      <vt:lpstr>Different Development Tools - Debugging</vt:lpstr>
      <vt:lpstr>Languages for Embedded Systems</vt:lpstr>
      <vt:lpstr>Different Operating Systems</vt:lpstr>
      <vt:lpstr>Is a Smartphone an Embedded System?</vt:lpstr>
      <vt:lpstr>Embedded Operating Systems</vt:lpstr>
      <vt:lpstr>What Does an (Embedded) OS Do?</vt:lpstr>
      <vt:lpstr>Security</vt:lpstr>
      <vt:lpstr>Real-Time Operating Systems (RTOS)</vt:lpstr>
      <vt:lpstr>Types of RTOS</vt:lpstr>
      <vt:lpstr>Further RTOS Classifications</vt:lpstr>
      <vt:lpstr>RTOS Adaptations</vt:lpstr>
      <vt:lpstr>Different System Software Services</vt:lpstr>
      <vt:lpstr>Embedded System Example:  Kiln Controller</vt:lpstr>
      <vt:lpstr>Embedded System Example: Cable Modem</vt:lpstr>
      <vt:lpstr>Embedded System Example: Pool Controller</vt:lpstr>
      <vt:lpstr>Embedded Systems in My House</vt:lpstr>
      <vt:lpstr>Writing Embedded System Applications</vt:lpstr>
      <vt:lpstr>Arduino</vt:lpstr>
      <vt:lpstr>Raspberry Pi</vt:lpstr>
      <vt:lpstr>Alternatives</vt:lpstr>
      <vt:lpstr>Following a Trend…</vt:lpstr>
      <vt:lpstr>For Next Week</vt:lpstr>
      <vt:lpstr>Midterm Next Monday</vt:lpstr>
      <vt:lpstr>Next Week:  Midterm (Intro)</vt:lpstr>
      <vt:lpstr>Command Line Interfaces</vt:lpstr>
      <vt:lpstr>Midterm (Architecture)</vt:lpstr>
      <vt:lpstr>Machine (Architectural Directions)</vt:lpstr>
      <vt:lpstr>Midterm (The Software Build Cycle)</vt:lpstr>
      <vt:lpstr>Midterm (The Software Development Cycle)</vt:lpstr>
      <vt:lpstr>Software Development Concepts</vt:lpstr>
      <vt:lpstr>Compilers</vt:lpstr>
      <vt:lpstr>Operating Systems</vt:lpstr>
      <vt:lpstr>OS Details</vt:lpstr>
      <vt:lpstr>Operating Systems</vt:lpstr>
      <vt:lpstr>Operating Systems</vt:lpstr>
      <vt:lpstr>Types of Operating Systems</vt:lpstr>
      <vt:lpstr>Client-Server 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CMPE 220 </dc:title>
  <dc:creator>Robert Nicholson</dc:creator>
  <cp:lastModifiedBy>Robert Nicholson</cp:lastModifiedBy>
  <cp:revision>891</cp:revision>
  <dcterms:created xsi:type="dcterms:W3CDTF">2020-02-13T00:20:36Z</dcterms:created>
  <dcterms:modified xsi:type="dcterms:W3CDTF">2023-03-15T19:26:59Z</dcterms:modified>
</cp:coreProperties>
</file>

<file path=docProps/thumbnail.jpeg>
</file>